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el Francois" initials="MF"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showGuides="1">
      <p:cViewPr varScale="1">
        <p:scale>
          <a:sx n="96" d="100"/>
          <a:sy n="96" d="100"/>
        </p:scale>
        <p:origin x="496"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99" d="100"/>
          <a:sy n="99" d="100"/>
        </p:scale>
        <p:origin x="2718"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E41D7C-E541-47DE-813F-04643AFD56C3}" type="datetimeFigureOut">
              <a:rPr lang="nl-NL" smtClean="0"/>
              <a:t>25-06-18</a:t>
            </a:fld>
            <a:endParaRPr lang="nl-NL"/>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13544E-6722-425E-87F0-94E29670CFCC}" type="slidenum">
              <a:rPr lang="nl-NL" smtClean="0"/>
              <a:t>‹nr.›</a:t>
            </a:fld>
            <a:endParaRPr lang="nl-NL"/>
          </a:p>
        </p:txBody>
      </p:sp>
    </p:spTree>
    <p:extLst>
      <p:ext uri="{BB962C8B-B14F-4D97-AF65-F5344CB8AC3E}">
        <p14:creationId xmlns:p14="http://schemas.microsoft.com/office/powerpoint/2010/main" val="22731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8C5CA-FA0E-8D49-8AF5-E5A451915F67}" type="datetimeFigureOut">
              <a:rPr lang="nl-NL" smtClean="0"/>
              <a:t>25-06-18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C15D5-9AF2-9746-81AE-56342A147DE0}" type="slidenum">
              <a:rPr lang="nl-NL" smtClean="0"/>
              <a:t>‹nr.›</a:t>
            </a:fld>
            <a:endParaRPr lang="nl-NL"/>
          </a:p>
        </p:txBody>
      </p:sp>
    </p:spTree>
    <p:extLst>
      <p:ext uri="{BB962C8B-B14F-4D97-AF65-F5344CB8AC3E}">
        <p14:creationId xmlns:p14="http://schemas.microsoft.com/office/powerpoint/2010/main" val="96331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a:t>
            </a:r>
            <a:r>
              <a:rPr lang="nl-NL" sz="1200" kern="1200" dirty="0" err="1">
                <a:solidFill>
                  <a:schemeClr val="tx1"/>
                </a:solidFill>
                <a:effectLst/>
                <a:latin typeface="+mn-lt"/>
                <a:ea typeface="+mn-ea"/>
                <a:cs typeface="+mn-cs"/>
              </a:rPr>
              <a:t>toolbox</a:t>
            </a:r>
            <a:r>
              <a:rPr lang="nl-NL" sz="1200" kern="1200" baseline="0" dirty="0">
                <a:solidFill>
                  <a:schemeClr val="tx1"/>
                </a:solidFill>
                <a:effectLst/>
                <a:latin typeface="+mn-lt"/>
                <a:ea typeface="+mn-ea"/>
                <a:cs typeface="+mn-cs"/>
              </a:rPr>
              <a:t> gaat over fysieke belasting. Met fysieke belasting bedoel ik de belasting op je lichaam door lichamelijke inspanning als tillen of duwen en trekken. In de presentatie heb ik het een aantal keer over het bewegingsapparaat. Dat is de naam voor het totaal van onderdelen van je lichaam dat zorgt dat je beweegt of houdingen aanneemt: gewrichten, botten, pezen, skeletspieren, motorische zenuwen.</a:t>
            </a:r>
          </a:p>
          <a:p>
            <a:pPr marL="0" indent="0">
              <a:buFontTx/>
              <a:buNone/>
            </a:pPr>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a:t>
            </a:fld>
            <a:endParaRPr lang="nl-NL"/>
          </a:p>
        </p:txBody>
      </p:sp>
    </p:spTree>
    <p:extLst>
      <p:ext uri="{BB962C8B-B14F-4D97-AF65-F5344CB8AC3E}">
        <p14:creationId xmlns:p14="http://schemas.microsoft.com/office/powerpoint/2010/main" val="193977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Duwen en trekken gebeurt regelmatig tijdens het uitvoeren van werkzaamheden. Bijvoorbeeld het trekken aan kabels (alleen kracht zetten met je armen). Gezondheidsklachten die bij duwen en trekken kunnen optreden zijn overbelasting van spieren, banden en gewrichten, vooral in de schouders. </a:t>
            </a:r>
          </a:p>
          <a:p>
            <a:r>
              <a:rPr lang="nl-NL" sz="1200" b="0" i="0" u="none" strike="noStrike" kern="1200" baseline="0" dirty="0" smtClean="0">
                <a:solidFill>
                  <a:schemeClr val="tx1"/>
                </a:solidFill>
                <a:latin typeface="+mn-lt"/>
                <a:ea typeface="+mn-ea"/>
                <a:cs typeface="+mn-cs"/>
              </a:rPr>
              <a:t>Bij duwen en trekken speelt ook piekbelasting: je kunt spieren etc. verrekken als er plotseling veel spanning op gezet wordt. </a:t>
            </a:r>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10</a:t>
            </a:fld>
            <a:endParaRPr lang="nl-NL"/>
          </a:p>
        </p:txBody>
      </p:sp>
    </p:spTree>
    <p:extLst>
      <p:ext uri="{BB962C8B-B14F-4D97-AF65-F5344CB8AC3E}">
        <p14:creationId xmlns:p14="http://schemas.microsoft.com/office/powerpoint/2010/main" val="147609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Als je de keuze hebt, duw dan in plaats van trekken. Je kunt dan gebruikmaken van je lichaamsgewicht. </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Bij transportmiddelen is het onderhoud van belang. Goede wielen en volle banden zorgen ervoor dat je minder kracht hoeft te gebruiken.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11</a:t>
            </a:fld>
            <a:endParaRPr lang="nl-NL"/>
          </a:p>
        </p:txBody>
      </p:sp>
    </p:spTree>
    <p:extLst>
      <p:ext uri="{BB962C8B-B14F-4D97-AF65-F5344CB8AC3E}">
        <p14:creationId xmlns:p14="http://schemas.microsoft.com/office/powerpoint/2010/main" val="657419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12</a:t>
            </a:fld>
            <a:endParaRPr lang="nl-NL"/>
          </a:p>
        </p:txBody>
      </p:sp>
    </p:spTree>
    <p:extLst>
      <p:ext uri="{BB962C8B-B14F-4D97-AF65-F5344CB8AC3E}">
        <p14:creationId xmlns:p14="http://schemas.microsoft.com/office/powerpoint/2010/main" val="15741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In beweging zijn is beter dan in dezelfde houding werken. Wissel daarom werkzaamheden af.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Je blijft hierdoor in beweging en je gebruikt steeds andere spiergroepen.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Als het niet mogelijk is om werkzaamheden af te wisselen, neem dan pauzes om je spieren te laten ontspannen. </a:t>
            </a:r>
            <a:endParaRPr lang="nl-NL" dirty="0" smtClean="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13</a:t>
            </a:fld>
            <a:endParaRPr lang="nl-NL"/>
          </a:p>
        </p:txBody>
      </p:sp>
    </p:spTree>
    <p:extLst>
      <p:ext uri="{BB962C8B-B14F-4D97-AF65-F5344CB8AC3E}">
        <p14:creationId xmlns:p14="http://schemas.microsoft.com/office/powerpoint/2010/main" val="212618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begrip RSI (</a:t>
            </a:r>
            <a:r>
              <a:rPr lang="nl-NL" dirty="0" err="1" smtClean="0"/>
              <a:t>repetitive</a:t>
            </a:r>
            <a:r>
              <a:rPr lang="nl-NL" dirty="0" smtClean="0"/>
              <a:t> </a:t>
            </a:r>
            <a:r>
              <a:rPr lang="nl-NL" dirty="0" err="1" smtClean="0"/>
              <a:t>strain</a:t>
            </a:r>
            <a:r>
              <a:rPr lang="nl-NL" dirty="0" smtClean="0"/>
              <a:t> </a:t>
            </a:r>
            <a:r>
              <a:rPr lang="nl-NL" dirty="0" err="1" smtClean="0"/>
              <a:t>injury</a:t>
            </a:r>
            <a:r>
              <a:rPr lang="nl-NL" dirty="0" smtClean="0"/>
              <a:t>) kennen we vooral als verbonden met beeldschermwerk (de muisarm). </a:t>
            </a:r>
            <a:br>
              <a:rPr lang="nl-NL" dirty="0" smtClean="0"/>
            </a:br>
            <a:r>
              <a:rPr lang="nl-NL" dirty="0" smtClean="0"/>
              <a:t>In de praktijk echter hebben vooral beroepen waarbij met kracht herhaalde handelingen worden verricht, het hoogste risico op Klachten van Arm, Nek en Schouder, kortweg KANS genoemd. </a:t>
            </a:r>
          </a:p>
          <a:p>
            <a:r>
              <a:rPr lang="nl-NL" dirty="0" smtClean="0"/>
              <a:t>Lichamelijke factoren die samen met repeterende bewegingen een rol spelen, zijn behalve het overmatig uitoefenen van kracht ook: </a:t>
            </a:r>
          </a:p>
          <a:p>
            <a:pPr marL="171450" indent="-171450">
              <a:buFont typeface="Arial" panose="020B0604020202020204" pitchFamily="34" charset="0"/>
              <a:buChar char="•"/>
            </a:pPr>
            <a:r>
              <a:rPr lang="nl-NL" dirty="0" smtClean="0"/>
              <a:t>werken in ongemakkelijke houdingen; </a:t>
            </a:r>
          </a:p>
          <a:p>
            <a:pPr marL="171450" indent="-171450">
              <a:buFont typeface="Arial" panose="020B0604020202020204" pitchFamily="34" charset="0"/>
              <a:buChar char="•"/>
            </a:pPr>
            <a:r>
              <a:rPr lang="nl-NL" dirty="0" smtClean="0"/>
              <a:t>op een slecht ingerichte werkplek of met slecht gereedschap</a:t>
            </a:r>
          </a:p>
          <a:p>
            <a:pPr marL="171450" indent="-171450">
              <a:buFont typeface="Arial" panose="020B0604020202020204" pitchFamily="34" charset="0"/>
              <a:buChar char="•"/>
            </a:pPr>
            <a:r>
              <a:rPr lang="nl-NL" dirty="0" smtClean="0"/>
              <a:t>een voortdurend gebogen nek</a:t>
            </a:r>
          </a:p>
          <a:p>
            <a:pPr marL="171450" indent="-171450">
              <a:buFont typeface="Arial" panose="020B0604020202020204" pitchFamily="34" charset="0"/>
              <a:buChar char="•"/>
            </a:pPr>
            <a:r>
              <a:rPr lang="nl-NL" dirty="0" smtClean="0"/>
              <a:t>schokken, trillingen en vibraties (bijvoorbeeld bij boren of frezen). </a:t>
            </a:r>
          </a:p>
          <a:p>
            <a:endParaRPr lang="nl-NL" sz="1200" b="0" i="0" u="none" strike="noStrike" kern="1200" baseline="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rgbClr val="0070C0"/>
                </a:solidFill>
                <a:latin typeface="+mn-lt"/>
                <a:ea typeface="+mn-ea"/>
                <a:cs typeface="+mn-cs"/>
              </a:rPr>
              <a:t>(Bron: http://</a:t>
            </a:r>
            <a:r>
              <a:rPr lang="nl-NL" sz="1200" b="0" i="0" u="none" strike="noStrike" kern="1200" baseline="0" dirty="0" err="1" smtClean="0">
                <a:solidFill>
                  <a:srgbClr val="0070C0"/>
                </a:solidFill>
                <a:latin typeface="+mn-lt"/>
                <a:ea typeface="+mn-ea"/>
                <a:cs typeface="+mn-cs"/>
              </a:rPr>
              <a:t>www.arbokennisnet.nl</a:t>
            </a:r>
            <a:r>
              <a:rPr lang="nl-NL" sz="1200" b="0" i="0" u="none" strike="noStrike" kern="1200" baseline="0" dirty="0" smtClean="0">
                <a:solidFill>
                  <a:srgbClr val="0070C0"/>
                </a:solidFill>
                <a:latin typeface="+mn-lt"/>
                <a:ea typeface="+mn-ea"/>
                <a:cs typeface="+mn-cs"/>
              </a:rPr>
              <a:t>/images/</a:t>
            </a:r>
            <a:r>
              <a:rPr lang="nl-NL" sz="1200" b="0" i="0" u="none" strike="noStrike" kern="1200" baseline="0" dirty="0" err="1" smtClean="0">
                <a:solidFill>
                  <a:srgbClr val="0070C0"/>
                </a:solidFill>
                <a:latin typeface="+mn-lt"/>
                <a:ea typeface="+mn-ea"/>
                <a:cs typeface="+mn-cs"/>
              </a:rPr>
              <a:t>dynamic</a:t>
            </a:r>
            <a:r>
              <a:rPr lang="nl-NL" sz="1200" b="0" i="0" u="none" strike="noStrike" kern="1200" baseline="0" dirty="0" smtClean="0">
                <a:solidFill>
                  <a:srgbClr val="0070C0"/>
                </a:solidFill>
                <a:latin typeface="+mn-lt"/>
                <a:ea typeface="+mn-ea"/>
                <a:cs typeface="+mn-cs"/>
              </a:rPr>
              <a:t>/Samenvatting/</a:t>
            </a:r>
            <a:r>
              <a:rPr lang="nl-NL" sz="1200" b="0" i="0" u="none" strike="noStrike" kern="1200" baseline="0" dirty="0" err="1" smtClean="0">
                <a:solidFill>
                  <a:srgbClr val="0070C0"/>
                </a:solidFill>
                <a:latin typeface="+mn-lt"/>
                <a:ea typeface="+mn-ea"/>
                <a:cs typeface="+mn-cs"/>
              </a:rPr>
              <a:t>RSI_Beelschermwerk</a:t>
            </a:r>
            <a:r>
              <a:rPr lang="nl-NL" sz="1200" b="0" i="0" u="none" strike="noStrike" kern="1200" baseline="0" dirty="0" smtClean="0">
                <a:solidFill>
                  <a:srgbClr val="0070C0"/>
                </a:solidFill>
                <a:latin typeface="+mn-lt"/>
                <a:ea typeface="+mn-ea"/>
                <a:cs typeface="+mn-cs"/>
              </a:rPr>
              <a:t>/</a:t>
            </a:r>
            <a:r>
              <a:rPr lang="nl-NL" sz="1200" b="0" i="0" u="none" strike="noStrike" kern="1200" baseline="0" dirty="0" err="1" smtClean="0">
                <a:solidFill>
                  <a:srgbClr val="0070C0"/>
                </a:solidFill>
                <a:latin typeface="+mn-lt"/>
                <a:ea typeface="+mn-ea"/>
                <a:cs typeface="+mn-cs"/>
              </a:rPr>
              <a:t>S_Repeterende_handelingen.pdf</a:t>
            </a:r>
            <a:r>
              <a:rPr lang="nl-NL" sz="1200" b="0" i="0" u="none" strike="noStrike" kern="1200" baseline="0" dirty="0" smtClean="0">
                <a:solidFill>
                  <a:srgbClr val="0070C0"/>
                </a:solidFill>
                <a:latin typeface="+mn-lt"/>
                <a:ea typeface="+mn-ea"/>
                <a:cs typeface="+mn-cs"/>
              </a:rPr>
              <a:t> )</a:t>
            </a:r>
            <a:br>
              <a:rPr lang="nl-NL" sz="1200" b="0" i="0" u="none" strike="noStrike" kern="1200" baseline="0" dirty="0" smtClean="0">
                <a:solidFill>
                  <a:srgbClr val="0070C0"/>
                </a:solidFill>
                <a:latin typeface="+mn-lt"/>
                <a:ea typeface="+mn-ea"/>
                <a:cs typeface="+mn-cs"/>
              </a:rPr>
            </a:br>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Eventueel voorbeelden uit het eigen bedrijf noemen.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14</a:t>
            </a:fld>
            <a:endParaRPr lang="nl-NL"/>
          </a:p>
        </p:txBody>
      </p:sp>
    </p:spTree>
    <p:extLst>
      <p:ext uri="{BB962C8B-B14F-4D97-AF65-F5344CB8AC3E}">
        <p14:creationId xmlns:p14="http://schemas.microsoft.com/office/powerpoint/2010/main" val="1855941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Repeterende bewegingen zijn vaker te vermijden dan je denkt. </a:t>
            </a:r>
            <a:br>
              <a:rPr lang="nl-NL" sz="1200" b="0" i="0" u="none" strike="noStrike" kern="1200" baseline="0" dirty="0" smtClean="0">
                <a:solidFill>
                  <a:schemeClr val="tx1"/>
                </a:solidFill>
                <a:latin typeface="+mn-lt"/>
                <a:ea typeface="+mn-ea"/>
                <a:cs typeface="+mn-cs"/>
              </a:rPr>
            </a:br>
            <a:r>
              <a:rPr lang="nl-NL" sz="1200" b="0" i="0" u="none" strike="noStrike" kern="1200" baseline="0" dirty="0" smtClean="0">
                <a:solidFill>
                  <a:schemeClr val="tx1"/>
                </a:solidFill>
                <a:latin typeface="+mn-lt"/>
                <a:ea typeface="+mn-ea"/>
                <a:cs typeface="+mn-cs"/>
              </a:rPr>
              <a:t>Dit kan bijvoorbeeld door het afwisselen van taken, taakroulatie ook onderling met collega's, zodat je niet de hele dag dezelfde beweging maakt. </a:t>
            </a:r>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15</a:t>
            </a:fld>
            <a:endParaRPr lang="nl-NL"/>
          </a:p>
        </p:txBody>
      </p:sp>
    </p:spTree>
    <p:extLst>
      <p:ext uri="{BB962C8B-B14F-4D97-AF65-F5344CB8AC3E}">
        <p14:creationId xmlns:p14="http://schemas.microsoft.com/office/powerpoint/2010/main" val="49575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aan de aanwezigen om hun input. Laat de tips van de werkvloer komen zij weten immers het beste wat voor werkzaamheden zij uitvoeren en met welke fysieke problemen zij te maken hebben.  Voer zelf een inventarisatie uit wat de meest belastende werkzaamheden zijn.  Bespreek deze.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16</a:t>
            </a:fld>
            <a:endParaRPr lang="nl-NL"/>
          </a:p>
        </p:txBody>
      </p:sp>
    </p:spTree>
    <p:extLst>
      <p:ext uri="{BB962C8B-B14F-4D97-AF65-F5344CB8AC3E}">
        <p14:creationId xmlns:p14="http://schemas.microsoft.com/office/powerpoint/2010/main" val="721006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u="none" strike="noStrike" kern="1200" baseline="0" dirty="0" smtClean="0">
                <a:solidFill>
                  <a:schemeClr val="tx1"/>
                </a:solidFill>
                <a:latin typeface="+mn-lt"/>
                <a:ea typeface="+mn-ea"/>
                <a:cs typeface="+mn-cs"/>
              </a:rPr>
              <a:t>Luister naar uw lichaam: neem signalen serieus.</a:t>
            </a:r>
            <a:r>
              <a:rPr lang="nl-NL" dirty="0" smtClean="0"/>
              <a:t> Vraag wederom input van de aanwezigen </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17</a:t>
            </a:fld>
            <a:endParaRPr lang="nl-NL"/>
          </a:p>
        </p:txBody>
      </p:sp>
    </p:spTree>
    <p:extLst>
      <p:ext uri="{BB962C8B-B14F-4D97-AF65-F5344CB8AC3E}">
        <p14:creationId xmlns:p14="http://schemas.microsoft.com/office/powerpoint/2010/main" val="1564473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aan de aanwezigen om hun input. Laat de tips van de werkvloer komen zij weten immers het beste wat voor werkzaamheden zij uitvoeren en met welke fysieke problemen zij te maken hebben.  Voer zelf een inventarisatie uit wat de meest belastende werkzaamheden zijn.  Bespreek deze.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18</a:t>
            </a:fld>
            <a:endParaRPr lang="nl-NL"/>
          </a:p>
        </p:txBody>
      </p:sp>
    </p:spTree>
    <p:extLst>
      <p:ext uri="{BB962C8B-B14F-4D97-AF65-F5344CB8AC3E}">
        <p14:creationId xmlns:p14="http://schemas.microsoft.com/office/powerpoint/2010/main" val="782841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Benadruk</a:t>
            </a:r>
            <a:r>
              <a:rPr lang="nl-NL" baseline="0" dirty="0" smtClean="0"/>
              <a:t> dat je verwacht dat mensen veilig werken. Maar ook dat je het als een persoonlijke zorg beschouwt dat iedereen weer gezond en veilig naar huis gaat.</a:t>
            </a:r>
          </a:p>
          <a:p>
            <a:pPr marL="0" marR="0" indent="0" algn="l" defTabSz="914400" rtl="0" eaLnBrk="1" fontAlgn="auto" latinLnBrk="0" hangingPunct="1">
              <a:lnSpc>
                <a:spcPct val="100000"/>
              </a:lnSpc>
              <a:spcBef>
                <a:spcPts val="0"/>
              </a:spcBef>
              <a:spcAft>
                <a:spcPts val="0"/>
              </a:spcAft>
              <a:buClrTx/>
              <a:buSzTx/>
              <a:buFontTx/>
              <a:buNone/>
              <a:tabLst/>
              <a:defRPr/>
            </a:pPr>
            <a:r>
              <a:rPr lang="nl-NL" u="none" baseline="0" dirty="0" smtClean="0"/>
              <a:t>En dat gezond en veilig werken een zaak is van iedereen persoonlijk, het team en het hele bedrijf.</a:t>
            </a:r>
            <a:endParaRPr lang="nl-NL"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NL"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Zorg ervoor dat gezond werken een vaste plaats krijgt in het werkoverleg.</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19</a:t>
            </a:fld>
            <a:endParaRPr lang="nl-NL"/>
          </a:p>
        </p:txBody>
      </p:sp>
    </p:spTree>
    <p:extLst>
      <p:ext uri="{BB962C8B-B14F-4D97-AF65-F5344CB8AC3E}">
        <p14:creationId xmlns:p14="http://schemas.microsoft.com/office/powerpoint/2010/main" val="212991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Eerst wat algemene cijfers:</a:t>
            </a:r>
          </a:p>
          <a:p>
            <a:pPr marL="171450" indent="-171450">
              <a:buFontTx/>
              <a:buChar char="-"/>
            </a:pPr>
            <a:r>
              <a:rPr lang="nl-NL" sz="1200" kern="1200" baseline="0" dirty="0" smtClean="0">
                <a:solidFill>
                  <a:schemeClr val="tx1"/>
                </a:solidFill>
                <a:effectLst/>
                <a:latin typeface="+mn-lt"/>
                <a:ea typeface="+mn-ea"/>
                <a:cs typeface="+mn-cs"/>
              </a:rPr>
              <a:t>De kosten van </a:t>
            </a:r>
            <a:r>
              <a:rPr lang="nl-NL" sz="1200" kern="1200" dirty="0" smtClean="0">
                <a:solidFill>
                  <a:schemeClr val="tx1"/>
                </a:solidFill>
                <a:effectLst/>
                <a:latin typeface="+mn-lt"/>
                <a:ea typeface="+mn-ea"/>
                <a:cs typeface="+mn-cs"/>
              </a:rPr>
              <a:t>ziekten aan het bewegingsapparaat bedragen in Nederland elk jaar 800</a:t>
            </a:r>
            <a:r>
              <a:rPr lang="nl-NL" sz="1200" kern="1200" baseline="0" dirty="0" smtClean="0">
                <a:solidFill>
                  <a:schemeClr val="tx1"/>
                </a:solidFill>
                <a:effectLst/>
                <a:latin typeface="+mn-lt"/>
                <a:ea typeface="+mn-ea"/>
                <a:cs typeface="+mn-cs"/>
              </a:rPr>
              <a:t> miljoen euro.</a:t>
            </a:r>
            <a:r>
              <a:rPr lang="nl-NL" sz="1200" kern="1200" dirty="0" smtClean="0">
                <a:solidFill>
                  <a:schemeClr val="tx1"/>
                </a:solidFill>
                <a:effectLst/>
                <a:latin typeface="+mn-lt"/>
                <a:ea typeface="+mn-ea"/>
                <a:cs typeface="+mn-cs"/>
              </a:rPr>
              <a:t> </a:t>
            </a:r>
          </a:p>
          <a:p>
            <a:pPr marL="0" indent="0">
              <a:buFontTx/>
              <a:buNone/>
            </a:pPr>
            <a:endParaRPr lang="nl-NL" sz="1200" b="0" i="0" kern="1200" dirty="0" smtClean="0">
              <a:solidFill>
                <a:schemeClr val="tx1"/>
              </a:solidFill>
              <a:effectLst/>
              <a:latin typeface="+mn-lt"/>
              <a:ea typeface="+mn-ea"/>
              <a:cs typeface="+mn-cs"/>
            </a:endParaRPr>
          </a:p>
          <a:p>
            <a:pPr marL="171450" indent="-171450">
              <a:buFontTx/>
              <a:buChar char="-"/>
            </a:pPr>
            <a:r>
              <a:rPr lang="nl-NL" sz="1200" kern="1200" dirty="0" smtClean="0">
                <a:solidFill>
                  <a:schemeClr val="tx1"/>
                </a:solidFill>
                <a:effectLst/>
                <a:latin typeface="+mn-lt"/>
                <a:ea typeface="+mn-ea"/>
                <a:cs typeface="+mn-cs"/>
              </a:rPr>
              <a:t>4 van de 10 </a:t>
            </a:r>
            <a:r>
              <a:rPr lang="nl-NL" sz="1200" kern="1200" dirty="0" err="1" smtClean="0">
                <a:solidFill>
                  <a:schemeClr val="tx1"/>
                </a:solidFill>
                <a:effectLst/>
                <a:latin typeface="+mn-lt"/>
                <a:ea typeface="+mn-ea"/>
                <a:cs typeface="+mn-cs"/>
              </a:rPr>
              <a:t>werk-gerelateerde</a:t>
            </a:r>
            <a:r>
              <a:rPr lang="nl-NL" sz="1200" kern="1200" dirty="0" smtClean="0">
                <a:solidFill>
                  <a:schemeClr val="tx1"/>
                </a:solidFill>
                <a:effectLst/>
                <a:latin typeface="+mn-lt"/>
                <a:ea typeface="+mn-ea"/>
                <a:cs typeface="+mn-cs"/>
              </a:rPr>
              <a:t> verzuimdagen (38%) is te wijten aan klachten aan het bewegingsapparaat.</a:t>
            </a:r>
          </a:p>
          <a:p>
            <a:pPr marL="171450" indent="-171450">
              <a:buFontTx/>
              <a:buChar char="-"/>
            </a:pPr>
            <a:r>
              <a:rPr lang="nl-NL" sz="1200" kern="1200" dirty="0" smtClean="0">
                <a:solidFill>
                  <a:schemeClr val="tx1"/>
                </a:solidFill>
                <a:effectLst/>
                <a:latin typeface="+mn-lt"/>
                <a:ea typeface="+mn-ea"/>
                <a:cs typeface="+mn-cs"/>
              </a:rPr>
              <a:t>Ruim </a:t>
            </a:r>
            <a:r>
              <a:rPr lang="nl-NL" sz="1200" kern="1200" dirty="0" err="1" smtClean="0">
                <a:solidFill>
                  <a:schemeClr val="tx1"/>
                </a:solidFill>
                <a:effectLst/>
                <a:latin typeface="+mn-lt"/>
                <a:ea typeface="+mn-ea"/>
                <a:cs typeface="+mn-cs"/>
              </a:rPr>
              <a:t>tweederde</a:t>
            </a:r>
            <a:r>
              <a:rPr lang="nl-NL" sz="1200" kern="1200" dirty="0" smtClean="0">
                <a:solidFill>
                  <a:schemeClr val="tx1"/>
                </a:solidFill>
                <a:effectLst/>
                <a:latin typeface="+mn-lt"/>
                <a:ea typeface="+mn-ea"/>
                <a:cs typeface="+mn-cs"/>
              </a:rPr>
              <a:t> (66%) van de door werknemers als beroepsziekte ervaren aandoeningen, zijn fysieke (=lichamelijke) aandoeningen. </a:t>
            </a:r>
          </a:p>
          <a:p>
            <a:pPr marL="171450" indent="-171450">
              <a:buFontTx/>
              <a:buChar char="-"/>
            </a:pPr>
            <a:r>
              <a:rPr lang="nl-NL" sz="1200" kern="1200" dirty="0" smtClean="0">
                <a:solidFill>
                  <a:schemeClr val="tx1"/>
                </a:solidFill>
                <a:effectLst/>
                <a:latin typeface="+mn-lt"/>
                <a:ea typeface="+mn-ea"/>
                <a:cs typeface="+mn-cs"/>
              </a:rPr>
              <a:t>21% van de arbeidsongeschiktheidsuitkeringen is </a:t>
            </a:r>
            <a:r>
              <a:rPr lang="nl-NL" sz="1200" u="none" kern="1200" dirty="0" smtClean="0">
                <a:solidFill>
                  <a:schemeClr val="tx1"/>
                </a:solidFill>
                <a:effectLst/>
                <a:latin typeface="+mn-lt"/>
                <a:ea typeface="+mn-ea"/>
                <a:cs typeface="+mn-cs"/>
              </a:rPr>
              <a:t>door</a:t>
            </a:r>
            <a:r>
              <a:rPr lang="nl-NL" sz="1200" kern="1200" dirty="0" smtClean="0">
                <a:solidFill>
                  <a:schemeClr val="tx1"/>
                </a:solidFill>
                <a:effectLst/>
                <a:latin typeface="+mn-lt"/>
                <a:ea typeface="+mn-ea"/>
                <a:cs typeface="+mn-cs"/>
              </a:rPr>
              <a:t> klachten aan het bewegingsapparaat. </a:t>
            </a:r>
          </a:p>
          <a:p>
            <a:pPr marL="171450" indent="-171450">
              <a:buFontTx/>
              <a:buChar char="-"/>
            </a:pPr>
            <a:endParaRPr lang="nl-NL" sz="1200" b="0" i="0" u="none" strike="noStrike" kern="1200" baseline="0" dirty="0" smtClean="0">
              <a:solidFill>
                <a:schemeClr val="tx1"/>
              </a:solidFill>
              <a:effectLst/>
              <a:latin typeface="+mn-lt"/>
              <a:ea typeface="+mn-ea"/>
              <a:cs typeface="+mn-cs"/>
            </a:endParaRPr>
          </a:p>
          <a:p>
            <a:pPr marL="0" indent="0">
              <a:buFontTx/>
              <a:buNone/>
            </a:pPr>
            <a:r>
              <a:rPr lang="nl-NL" sz="1200" b="0" i="0" u="none" strike="noStrike" kern="1200" baseline="0" dirty="0" smtClean="0">
                <a:solidFill>
                  <a:schemeClr val="tx1"/>
                </a:solidFill>
                <a:effectLst/>
                <a:latin typeface="+mn-lt"/>
                <a:ea typeface="+mn-ea"/>
                <a:cs typeface="+mn-cs"/>
              </a:rPr>
              <a:t>[Voor de presentator: u kunt hier ook de bedrijfscijfers over </a:t>
            </a:r>
            <a:r>
              <a:rPr lang="nl-NL" sz="1200" b="0" i="0" u="none" strike="noStrike" kern="1200" baseline="0" dirty="0" err="1" smtClean="0">
                <a:solidFill>
                  <a:schemeClr val="tx1"/>
                </a:solidFill>
                <a:effectLst/>
                <a:latin typeface="+mn-lt"/>
                <a:ea typeface="+mn-ea"/>
                <a:cs typeface="+mn-cs"/>
              </a:rPr>
              <a:t>werkgerelateerd</a:t>
            </a:r>
            <a:r>
              <a:rPr lang="nl-NL" sz="1200" b="0" i="0" u="none" strike="noStrike" kern="1200" baseline="0" dirty="0" smtClean="0">
                <a:solidFill>
                  <a:schemeClr val="tx1"/>
                </a:solidFill>
                <a:effectLst/>
                <a:latin typeface="+mn-lt"/>
                <a:ea typeface="+mn-ea"/>
                <a:cs typeface="+mn-cs"/>
              </a:rPr>
              <a:t> ziekteverzuim en arbeidsongeschiktheid met betrekking tot fysieke belasting plaatsen]</a:t>
            </a:r>
          </a:p>
          <a:p>
            <a:pPr marL="0" indent="0">
              <a:buFontTx/>
              <a:buNone/>
            </a:pPr>
            <a:endParaRPr lang="nl-NL" sz="1200" b="0" i="0" u="none" strike="noStrike" kern="1200" baseline="0" dirty="0" smtClean="0">
              <a:solidFill>
                <a:schemeClr val="tx1"/>
              </a:solidFill>
              <a:effectLst/>
              <a:latin typeface="+mn-lt"/>
              <a:ea typeface="+mn-ea"/>
              <a:cs typeface="+mn-cs"/>
            </a:endParaRPr>
          </a:p>
          <a:p>
            <a:pPr marL="0" indent="0">
              <a:buFontTx/>
              <a:buNone/>
            </a:pPr>
            <a:r>
              <a:rPr lang="nl-NL" sz="1200" b="0" i="0" u="none" strike="noStrike" kern="1200" baseline="0" dirty="0" smtClean="0">
                <a:solidFill>
                  <a:schemeClr val="tx1"/>
                </a:solidFill>
                <a:effectLst/>
                <a:latin typeface="+mn-lt"/>
                <a:ea typeface="+mn-ea"/>
                <a:cs typeface="+mn-cs"/>
              </a:rPr>
              <a:t>Je kunt zelf veel doen om de lichamelijke belasting tijdens je werk te verminderen. Om dat te laten zien, houden we vandaag een bijeenkomst over dit onderwerp.</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a:t>
            </a:fld>
            <a:endParaRPr lang="nl-NL"/>
          </a:p>
        </p:txBody>
      </p:sp>
    </p:spTree>
    <p:extLst>
      <p:ext uri="{BB962C8B-B14F-4D97-AF65-F5344CB8AC3E}">
        <p14:creationId xmlns:p14="http://schemas.microsoft.com/office/powerpoint/2010/main" val="12379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u="none"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20</a:t>
            </a:fld>
            <a:endParaRPr lang="nl-NL"/>
          </a:p>
        </p:txBody>
      </p:sp>
    </p:spTree>
    <p:extLst>
      <p:ext uri="{BB962C8B-B14F-4D97-AF65-F5344CB8AC3E}">
        <p14:creationId xmlns:p14="http://schemas.microsoft.com/office/powerpoint/2010/main" val="1681399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3</a:t>
            </a:fld>
            <a:endParaRPr lang="nl-NL"/>
          </a:p>
        </p:txBody>
      </p:sp>
    </p:spTree>
    <p:extLst>
      <p:ext uri="{BB962C8B-B14F-4D97-AF65-F5344CB8AC3E}">
        <p14:creationId xmlns:p14="http://schemas.microsoft.com/office/powerpoint/2010/main" val="22043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Er zijn verschillende vormen van lichamelijke belasting. Vandaag bespreken we er vier, namelijk:</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tillen en dragen;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duwen en trekken;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werkhoudingen; </a:t>
            </a:r>
          </a:p>
          <a:p>
            <a:pPr marL="171450" lvl="0" indent="-171450">
              <a:buFont typeface="Arial" panose="020B0604020202020204" pitchFamily="34" charset="0"/>
              <a:buChar char="•"/>
            </a:pPr>
            <a:r>
              <a:rPr lang="nl-NL" sz="1200" kern="1200" dirty="0" smtClean="0">
                <a:solidFill>
                  <a:schemeClr val="tx1"/>
                </a:solidFill>
                <a:effectLst/>
                <a:latin typeface="+mn-lt"/>
                <a:ea typeface="+mn-ea"/>
                <a:cs typeface="+mn-cs"/>
              </a:rPr>
              <a:t>repeterende bewegingen. </a:t>
            </a:r>
          </a:p>
          <a:p>
            <a:r>
              <a:rPr lang="nl-NL" sz="1200" kern="1200" dirty="0" smtClean="0">
                <a:solidFill>
                  <a:schemeClr val="tx1"/>
                </a:solidFill>
                <a:effectLst/>
                <a:latin typeface="+mn-lt"/>
                <a:ea typeface="+mn-ea"/>
                <a:cs typeface="+mn-cs"/>
              </a:rPr>
              <a:t/>
            </a:r>
            <a:br>
              <a:rPr lang="nl-NL" sz="1200" kern="1200" dirty="0" smtClean="0">
                <a:solidFill>
                  <a:schemeClr val="tx1"/>
                </a:solidFill>
                <a:effectLst/>
                <a:latin typeface="+mn-lt"/>
                <a:ea typeface="+mn-ea"/>
                <a:cs typeface="+mn-cs"/>
              </a:rPr>
            </a:br>
            <a:r>
              <a:rPr lang="nl-NL" sz="1200" u="none" kern="1200" dirty="0" smtClean="0">
                <a:solidFill>
                  <a:schemeClr val="tx1"/>
                </a:solidFill>
                <a:effectLst/>
                <a:latin typeface="+mn-lt"/>
                <a:ea typeface="+mn-ea"/>
                <a:cs typeface="+mn-cs"/>
              </a:rPr>
              <a:t>Het</a:t>
            </a:r>
            <a:r>
              <a:rPr lang="nl-NL" sz="1200" u="none" kern="1200" baseline="0" dirty="0" smtClean="0">
                <a:solidFill>
                  <a:schemeClr val="tx1"/>
                </a:solidFill>
                <a:effectLst/>
                <a:latin typeface="+mn-lt"/>
                <a:ea typeface="+mn-ea"/>
                <a:cs typeface="+mn-cs"/>
              </a:rPr>
              <a:t> is belangrijk dat je je</a:t>
            </a:r>
            <a:r>
              <a:rPr lang="nl-NL" sz="1200" u="none" kern="1200" dirty="0" smtClean="0">
                <a:solidFill>
                  <a:schemeClr val="tx1"/>
                </a:solidFill>
                <a:effectLst/>
                <a:latin typeface="+mn-lt"/>
                <a:ea typeface="+mn-ea"/>
                <a:cs typeface="+mn-cs"/>
              </a:rPr>
              <a:t> bewust bent van welke handelingen in je werk belastend zijn voor je lichaam.</a:t>
            </a:r>
            <a:br>
              <a:rPr lang="nl-NL" sz="1200" u="none" kern="1200" dirty="0" smtClean="0">
                <a:solidFill>
                  <a:schemeClr val="tx1"/>
                </a:solidFill>
                <a:effectLst/>
                <a:latin typeface="+mn-lt"/>
                <a:ea typeface="+mn-ea"/>
                <a:cs typeface="+mn-cs"/>
              </a:rPr>
            </a:br>
            <a:r>
              <a:rPr lang="nl-NL" sz="1200" u="none" kern="1200" dirty="0" smtClean="0">
                <a:solidFill>
                  <a:schemeClr val="tx1"/>
                </a:solidFill>
                <a:effectLst/>
                <a:latin typeface="+mn-lt"/>
                <a:ea typeface="+mn-ea"/>
                <a:cs typeface="+mn-cs"/>
              </a:rPr>
              <a:t>Nog belangrijker is dat weet welke mogelijkheden er zijn om de belasting te verminderen.</a:t>
            </a:r>
            <a:br>
              <a:rPr lang="nl-NL" sz="1200" u="none" kern="1200" dirty="0" smtClean="0">
                <a:solidFill>
                  <a:schemeClr val="tx1"/>
                </a:solidFill>
                <a:effectLst/>
                <a:latin typeface="+mn-lt"/>
                <a:ea typeface="+mn-ea"/>
                <a:cs typeface="+mn-cs"/>
              </a:rPr>
            </a:br>
            <a:r>
              <a:rPr lang="nl-NL" sz="1200" u="none" kern="1200" dirty="0" smtClean="0">
                <a:solidFill>
                  <a:schemeClr val="tx1"/>
                </a:solidFill>
                <a:effectLst/>
                <a:latin typeface="+mn-lt"/>
                <a:ea typeface="+mn-ea"/>
                <a:cs typeface="+mn-cs"/>
              </a:rPr>
              <a:t>Want dan weet je</a:t>
            </a:r>
            <a:r>
              <a:rPr lang="nl-NL" sz="1200" u="none" kern="1200" baseline="0" dirty="0" smtClean="0">
                <a:solidFill>
                  <a:schemeClr val="tx1"/>
                </a:solidFill>
                <a:effectLst/>
                <a:latin typeface="+mn-lt"/>
                <a:ea typeface="+mn-ea"/>
                <a:cs typeface="+mn-cs"/>
              </a:rPr>
              <a:t> wat </a:t>
            </a:r>
            <a:r>
              <a:rPr lang="nl-NL" sz="1200" u="none" kern="1200" dirty="0" smtClean="0">
                <a:solidFill>
                  <a:schemeClr val="tx1"/>
                </a:solidFill>
                <a:effectLst/>
                <a:latin typeface="+mn-lt"/>
                <a:ea typeface="+mn-ea"/>
                <a:cs typeface="+mn-cs"/>
              </a:rPr>
              <a:t>je zelf kunt doen om klachten te voorkomen. </a:t>
            </a:r>
            <a:endParaRPr lang="nl-NL" u="none" dirty="0" smtClean="0"/>
          </a:p>
          <a:p>
            <a:endParaRPr lang="nl-NL" sz="1200" b="0" i="0" u="none" strike="noStrike" kern="1200" baseline="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4</a:t>
            </a:fld>
            <a:endParaRPr lang="nl-NL"/>
          </a:p>
        </p:txBody>
      </p:sp>
    </p:spTree>
    <p:extLst>
      <p:ext uri="{BB962C8B-B14F-4D97-AF65-F5344CB8AC3E}">
        <p14:creationId xmlns:p14="http://schemas.microsoft.com/office/powerpoint/2010/main" val="181927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u="none" dirty="0" smtClean="0"/>
              <a:t>Er bestaat een wankel evenwicht</a:t>
            </a:r>
            <a:r>
              <a:rPr lang="nl-NL" u="none" baseline="0" dirty="0" smtClean="0"/>
              <a:t> tussen </a:t>
            </a:r>
            <a:r>
              <a:rPr lang="nl-NL" u="none" dirty="0" smtClean="0"/>
              <a:t>de belasting van je lichaam en de belastbaarheid ervan.</a:t>
            </a:r>
            <a:r>
              <a:rPr lang="nl-NL" u="none" baseline="0" dirty="0" smtClean="0"/>
              <a:t> </a:t>
            </a:r>
            <a:r>
              <a:rPr lang="nl-NL" u="none" dirty="0" smtClean="0"/>
              <a:t>Dat evenwicht</a:t>
            </a:r>
            <a:r>
              <a:rPr lang="nl-NL" u="none" baseline="0" dirty="0" smtClean="0"/>
              <a:t> kan worden verstoord door </a:t>
            </a:r>
            <a:r>
              <a:rPr lang="nl-NL" u="none" dirty="0" smtClean="0"/>
              <a:t>(te) zware fysieke belasting; </a:t>
            </a:r>
          </a:p>
          <a:p>
            <a:r>
              <a:rPr lang="nl-NL" u="none" dirty="0" smtClean="0"/>
              <a:t>Langdurige en/of verkeerde fysieke belasting kan leiden tot klachten aan je rug, nek, schouders en armen, </a:t>
            </a:r>
            <a:r>
              <a:rPr lang="nl-NL" u="none" dirty="0" err="1" smtClean="0"/>
              <a:t>ellebogen</a:t>
            </a:r>
            <a:r>
              <a:rPr lang="nl-NL" u="none" dirty="0" smtClean="0"/>
              <a:t>, handen en polsen, knieën en voeten. </a:t>
            </a:r>
          </a:p>
          <a:p>
            <a:r>
              <a:rPr lang="nl-NL" u="none" dirty="0" smtClean="0"/>
              <a:t>Op den duur</a:t>
            </a:r>
            <a:r>
              <a:rPr lang="nl-NL" u="none" baseline="0" dirty="0" smtClean="0"/>
              <a:t> k</a:t>
            </a:r>
            <a:r>
              <a:rPr lang="nl-NL" u="none" dirty="0" smtClean="0"/>
              <a:t>an het zelfs leiden tot (gedeeltelijke) arbeidsongeschiktheid</a:t>
            </a:r>
            <a:r>
              <a:rPr lang="nl-NL" dirty="0" smtClean="0"/>
              <a:t>.</a:t>
            </a: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5</a:t>
            </a:fld>
            <a:endParaRPr lang="nl-NL"/>
          </a:p>
        </p:txBody>
      </p:sp>
    </p:spTree>
    <p:extLst>
      <p:ext uri="{BB962C8B-B14F-4D97-AF65-F5344CB8AC3E}">
        <p14:creationId xmlns:p14="http://schemas.microsoft.com/office/powerpoint/2010/main" val="1998376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Stel deze vragen aan de deelnemers. Geef</a:t>
            </a:r>
            <a:r>
              <a:rPr lang="nl-NL" baseline="0" dirty="0" smtClean="0"/>
              <a:t> ze eerst wat tijd om na te denken en het eventueel eerst voor zichzelf op te schrijven. </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6</a:t>
            </a:fld>
            <a:endParaRPr lang="nl-NL"/>
          </a:p>
        </p:txBody>
      </p:sp>
    </p:spTree>
    <p:extLst>
      <p:ext uri="{BB962C8B-B14F-4D97-AF65-F5344CB8AC3E}">
        <p14:creationId xmlns:p14="http://schemas.microsoft.com/office/powerpoint/2010/main" val="894182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De ene tilsituatie is zwaarder dan de andere, maar wat bepaalt nu of het tillen zwaar is of niet? </a:t>
            </a:r>
          </a:p>
          <a:p>
            <a:r>
              <a:rPr lang="nl-NL" sz="1200" b="0" i="0" u="none" strike="noStrike" kern="1200" baseline="0" dirty="0" smtClean="0">
                <a:solidFill>
                  <a:schemeClr val="tx1"/>
                </a:solidFill>
                <a:latin typeface="+mn-lt"/>
                <a:ea typeface="+mn-ea"/>
                <a:cs typeface="+mn-cs"/>
              </a:rPr>
              <a:t>Natuurlijk is dat allereerst het tilgewicht. Maar het scheelt ook of je twee keer per dag iets moet tillen of twee keer per minuut (frequentie). </a:t>
            </a:r>
          </a:p>
          <a:p>
            <a:r>
              <a:rPr lang="nl-NL" sz="1200" b="0" i="0" u="none" strike="noStrike" kern="1200" baseline="0" dirty="0" smtClean="0">
                <a:solidFill>
                  <a:schemeClr val="tx1"/>
                </a:solidFill>
                <a:latin typeface="+mn-lt"/>
                <a:ea typeface="+mn-ea"/>
                <a:cs typeface="+mn-cs"/>
              </a:rPr>
              <a:t>Het maakt ook uit op welke afstand tot het lichaam het gewicht zich bevindt. Hoe verder van je lichaam, hoe zwaarder. De hoogte waarvan je iets oppakt en waarop je het neerzet is van belang. Tussen heup- en schouderhoogte is het prettigst. De rug wordt dan minder belast, omdat je niet bukkend of boven je macht tilt. </a:t>
            </a:r>
          </a:p>
          <a:p>
            <a:r>
              <a:rPr lang="nl-NL" sz="1200" b="0" i="0" u="none" strike="noStrike" kern="1200" baseline="0" dirty="0" smtClean="0">
                <a:solidFill>
                  <a:schemeClr val="tx1"/>
                </a:solidFill>
                <a:latin typeface="+mn-lt"/>
                <a:ea typeface="+mn-ea"/>
                <a:cs typeface="+mn-cs"/>
              </a:rPr>
              <a:t>De afstand waarover je de last moet verplaatsen (verticaal). Of je iets vijf centimeter moet optillen of één meter, dat maakt uit. </a:t>
            </a:r>
          </a:p>
          <a:p>
            <a:r>
              <a:rPr lang="nl-NL" sz="1200" b="0" i="0" u="none" strike="noStrike" kern="1200" baseline="0" dirty="0" smtClean="0">
                <a:solidFill>
                  <a:schemeClr val="tx1"/>
                </a:solidFill>
                <a:latin typeface="+mn-lt"/>
                <a:ea typeface="+mn-ea"/>
                <a:cs typeface="+mn-cs"/>
              </a:rPr>
              <a:t>Tillen met een gedraaide rug is zwaar. Je rug is daar niet op gebouwd. Als je met gedraaide rug tilt, komen alle krachten op een beperkt deel van je wervelkolom terecht. Als je rug niet gedraaid is, worden de krachten over je hele wervelkolom gedeeld. Minder kans op blessures dus. </a:t>
            </a:r>
          </a:p>
          <a:p>
            <a:r>
              <a:rPr lang="nl-NL" sz="1200" b="0" i="0" u="none" strike="noStrike" kern="1200" baseline="0" dirty="0" smtClean="0">
                <a:solidFill>
                  <a:schemeClr val="tx1"/>
                </a:solidFill>
                <a:latin typeface="+mn-lt"/>
                <a:ea typeface="+mn-ea"/>
                <a:cs typeface="+mn-cs"/>
              </a:rPr>
              <a:t>Het maakt ook uit of je een last goed vast kunt pakken: de omvang en de aanwezigheid van handvatten. </a:t>
            </a:r>
          </a:p>
          <a:p>
            <a:r>
              <a:rPr lang="nl-NL" sz="1200" b="0" i="0" u="none" strike="noStrike" kern="1200" baseline="0" dirty="0" smtClean="0">
                <a:solidFill>
                  <a:schemeClr val="tx1"/>
                </a:solidFill>
                <a:latin typeface="+mn-lt"/>
                <a:ea typeface="+mn-ea"/>
                <a:cs typeface="+mn-cs"/>
              </a:rPr>
              <a:t>En voor dragen geldt vanzelfsprekend dat het uitmaakt of je een meter of een kilometer moet sjouwen. </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[Tip voor de presentator: neem een pak van 6 halve liter flesjes water mee naar de </a:t>
            </a:r>
            <a:r>
              <a:rPr lang="nl-NL" sz="1200" b="0" i="0" u="none" strike="noStrike" kern="1200" baseline="0" dirty="0" err="1" smtClean="0">
                <a:solidFill>
                  <a:schemeClr val="tx1"/>
                </a:solidFill>
                <a:latin typeface="+mn-lt"/>
                <a:ea typeface="+mn-ea"/>
                <a:cs typeface="+mn-cs"/>
              </a:rPr>
              <a:t>toolbox</a:t>
            </a:r>
            <a:r>
              <a:rPr lang="nl-NL" sz="1200" b="0" i="0" u="none" strike="noStrike" kern="1200" baseline="0" dirty="0" smtClean="0">
                <a:solidFill>
                  <a:schemeClr val="tx1"/>
                </a:solidFill>
                <a:latin typeface="+mn-lt"/>
                <a:ea typeface="+mn-ea"/>
                <a:cs typeface="+mn-cs"/>
              </a:rPr>
              <a:t> en laat mensen het verschil ervaren tussen de manieren waarop je ze tilt]</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7</a:t>
            </a:fld>
            <a:endParaRPr lang="nl-NL"/>
          </a:p>
        </p:txBody>
      </p:sp>
    </p:spTree>
    <p:extLst>
      <p:ext uri="{BB962C8B-B14F-4D97-AF65-F5344CB8AC3E}">
        <p14:creationId xmlns:p14="http://schemas.microsoft.com/office/powerpoint/2010/main" val="1254013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Om de belasting door tillen te verminderen, zijn er enkele aandachtspunten. Deze aandachtspunten volgen direct uit de punten die we net genoemd hebben. </a:t>
            </a:r>
          </a:p>
          <a:p>
            <a:r>
              <a:rPr lang="nl-NL" sz="1200" b="0" i="0" u="none" strike="noStrike" kern="1200" baseline="0" dirty="0" smtClean="0">
                <a:solidFill>
                  <a:schemeClr val="tx1"/>
                </a:solidFill>
                <a:latin typeface="+mn-lt"/>
                <a:ea typeface="+mn-ea"/>
                <a:cs typeface="+mn-cs"/>
              </a:rPr>
              <a:t>Regel één is de belangrijkste: voorkom dat je te zware dingen tilt of draagt; maak dan gebruik van hulpmiddelen. </a:t>
            </a:r>
          </a:p>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Welke tilhulpmiddelen hebben wij in het bedrijf?</a:t>
            </a:r>
            <a:endParaRPr lang="nl-NL" sz="1200" b="0" i="0" u="none" strike="noStrike" kern="1200" baseline="0" dirty="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8</a:t>
            </a:fld>
            <a:endParaRPr lang="nl-NL"/>
          </a:p>
        </p:txBody>
      </p:sp>
    </p:spTree>
    <p:extLst>
      <p:ext uri="{BB962C8B-B14F-4D97-AF65-F5344CB8AC3E}">
        <p14:creationId xmlns:p14="http://schemas.microsoft.com/office/powerpoint/2010/main" val="1248770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Tip</a:t>
            </a:r>
            <a:r>
              <a:rPr lang="nl-NL" baseline="0" dirty="0" smtClean="0"/>
              <a:t> voor de presentator: check of deze richtwaarden ook in jouw branche van toepassing zijn (bijvoorbeeld door dit te checken in de Arbocatalogus van de branche).</a:t>
            </a:r>
            <a:endParaRPr lang="nl-NL" dirty="0"/>
          </a:p>
        </p:txBody>
      </p:sp>
      <p:sp>
        <p:nvSpPr>
          <p:cNvPr id="4" name="Tijdelijke aanduiding voor dianummer 3"/>
          <p:cNvSpPr>
            <a:spLocks noGrp="1"/>
          </p:cNvSpPr>
          <p:nvPr>
            <p:ph type="sldNum" sz="quarter" idx="10"/>
          </p:nvPr>
        </p:nvSpPr>
        <p:spPr/>
        <p:txBody>
          <a:bodyPr/>
          <a:lstStyle/>
          <a:p>
            <a:fld id="{9FF8FFA1-EBD2-46DF-AA91-89EA1D25A470}" type="slidenum">
              <a:rPr lang="nl-NL" smtClean="0"/>
              <a:t>9</a:t>
            </a:fld>
            <a:endParaRPr lang="nl-NL"/>
          </a:p>
        </p:txBody>
      </p:sp>
    </p:spTree>
    <p:extLst>
      <p:ext uri="{BB962C8B-B14F-4D97-AF65-F5344CB8AC3E}">
        <p14:creationId xmlns:p14="http://schemas.microsoft.com/office/powerpoint/2010/main" val="106379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24" name="Groep 23">
            <a:extLst>
              <a:ext uri="{FF2B5EF4-FFF2-40B4-BE49-F238E27FC236}">
                <a16:creationId xmlns:a16="http://schemas.microsoft.com/office/drawing/2014/main" xmlns="" id="{82799EF1-239D-4172-945E-7DF4EF1E50D4}"/>
              </a:ext>
            </a:extLst>
          </p:cNvPr>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21" name="Groep 20">
              <a:extLst>
                <a:ext uri="{FF2B5EF4-FFF2-40B4-BE49-F238E27FC236}">
                  <a16:creationId xmlns:a16="http://schemas.microsoft.com/office/drawing/2014/main" xmlns="" id="{7BA6918E-8AA4-414E-A48C-716BC454EB97}"/>
                </a:ext>
              </a:extLst>
            </p:cNvPr>
            <p:cNvGrpSpPr/>
            <p:nvPr userDrawn="1"/>
          </p:nvGrpSpPr>
          <p:grpSpPr>
            <a:xfrm>
              <a:off x="613537" y="550537"/>
              <a:ext cx="3576627" cy="605459"/>
              <a:chOff x="613537" y="550537"/>
              <a:chExt cx="3576627" cy="605459"/>
            </a:xfrm>
          </p:grpSpPr>
          <p:pic>
            <p:nvPicPr>
              <p:cNvPr id="22" name="Afbeelding 21">
                <a:extLst>
                  <a:ext uri="{FF2B5EF4-FFF2-40B4-BE49-F238E27FC236}">
                    <a16:creationId xmlns:a16="http://schemas.microsoft.com/office/drawing/2014/main" xmlns="" id="{96D958E7-0EA4-45F7-B042-4261F6969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23" name="Afbeelding 22">
                <a:extLst>
                  <a:ext uri="{FF2B5EF4-FFF2-40B4-BE49-F238E27FC236}">
                    <a16:creationId xmlns:a16="http://schemas.microsoft.com/office/drawing/2014/main" xmlns="" id="{C7FEA1FE-0D59-4F3D-93EE-0F6D9A97B9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grpSp>
      </p:grpSp>
      <p:sp>
        <p:nvSpPr>
          <p:cNvPr id="2" name="Title 1"/>
          <p:cNvSpPr>
            <a:spLocks noGrp="1"/>
          </p:cNvSpPr>
          <p:nvPr userDrawn="1">
            <p:ph type="ctrTitle"/>
          </p:nvPr>
        </p:nvSpPr>
        <p:spPr>
          <a:xfrm>
            <a:off x="657225" y="4483342"/>
            <a:ext cx="9144000" cy="609398"/>
          </a:xfrm>
        </p:spPr>
        <p:txBody>
          <a:bodyPr lIns="0" rIns="0" anchor="t" anchorCtr="0"/>
          <a:lstStyle>
            <a:lvl1pPr algn="l">
              <a:defRPr sz="4400" b="1" i="0">
                <a:solidFill>
                  <a:schemeClr val="tx2"/>
                </a:solidFill>
                <a:latin typeface="Calibri" panose="020F0502020204030204" pitchFamily="34" charset="0"/>
                <a:cs typeface="Calibri" panose="020F0502020204030204" pitchFamily="34" charset="0"/>
              </a:defRPr>
            </a:lvl1pPr>
          </a:lstStyle>
          <a:p>
            <a:r>
              <a:rPr lang="en-US" smtClean="0"/>
              <a:t>Titelstijl van model bewerken</a:t>
            </a:r>
            <a:endParaRPr lang="nl-NL" dirty="0"/>
          </a:p>
        </p:txBody>
      </p:sp>
      <p:sp>
        <p:nvSpPr>
          <p:cNvPr id="3" name="Subtitle 2"/>
          <p:cNvSpPr>
            <a:spLocks noGrp="1"/>
          </p:cNvSpPr>
          <p:nvPr userDrawn="1">
            <p:ph type="subTitle" idx="1"/>
          </p:nvPr>
        </p:nvSpPr>
        <p:spPr>
          <a:xfrm>
            <a:off x="657225" y="5036044"/>
            <a:ext cx="9144000" cy="430887"/>
          </a:xfrm>
        </p:spPr>
        <p:txBody>
          <a:bodyPr/>
          <a:lstStyle>
            <a:lvl1pPr marL="0" indent="0" algn="l">
              <a:buNone/>
              <a:defRPr sz="2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Klik om de ondertitelstijl van het model te bewerken</a:t>
            </a:r>
            <a:endParaRPr lang="nl-NL" dirty="0"/>
          </a:p>
        </p:txBody>
      </p:sp>
      <p:sp>
        <p:nvSpPr>
          <p:cNvPr id="5" name="Footer Placeholder 4"/>
          <p:cNvSpPr>
            <a:spLocks noGrp="1"/>
          </p:cNvSpPr>
          <p:nvPr userDrawn="1">
            <p:ph type="ftr" sz="quarter" idx="11"/>
          </p:nvPr>
        </p:nvSpPr>
        <p:spPr/>
        <p:txBody>
          <a:bodyPr/>
          <a:lstStyle/>
          <a:p>
            <a:endParaRPr lang="nl-NL"/>
          </a:p>
        </p:txBody>
      </p:sp>
      <p:sp>
        <p:nvSpPr>
          <p:cNvPr id="6" name="Slide Number Placeholder 5"/>
          <p:cNvSpPr>
            <a:spLocks noGrp="1"/>
          </p:cNvSpPr>
          <p:nvPr userDrawn="1">
            <p:ph type="sldNum" sz="quarter" idx="12"/>
          </p:nvPr>
        </p:nvSpPr>
        <p:spPr/>
        <p:txBody>
          <a:bodyPr/>
          <a:lstStyle/>
          <a:p>
            <a:fld id="{AD6BCF77-3B20-4D4A-83E1-E3DF06597599}" type="slidenum">
              <a:rPr lang="nl-NL" smtClean="0"/>
              <a:t>‹nr.›</a:t>
            </a:fld>
            <a:endParaRPr lang="nl-NL"/>
          </a:p>
        </p:txBody>
      </p:sp>
    </p:spTree>
    <p:extLst>
      <p:ext uri="{BB962C8B-B14F-4D97-AF65-F5344CB8AC3E}">
        <p14:creationId xmlns:p14="http://schemas.microsoft.com/office/powerpoint/2010/main" val="113601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Vertical Text Placeholder 2"/>
          <p:cNvSpPr>
            <a:spLocks noGrp="1"/>
          </p:cNvSpPr>
          <p:nvPr>
            <p:ph type="body" orient="vert" idx="1"/>
          </p:nvPr>
        </p:nvSpPr>
        <p:spPr>
          <a:xfrm>
            <a:off x="1641564" y="1810655"/>
            <a:ext cx="9721850" cy="2231380"/>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9559106-6C03-A74F-81B8-727664F56C1E}"/>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489E94-A967-644F-97CE-483C6013C32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05C3CF77-2F8A-4541-A38B-B13647FF958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B96C4732-A0A2-6F41-8BE6-691F7E49613E}"/>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8971B753-8F85-4441-91E5-BBADD4D231FD}"/>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6294134E-729B-C34F-B1C5-F4EA6F5302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D9D94092-FD33-CE47-92B6-6508DF98AF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547063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800099"/>
            <a:ext cx="2628900" cy="5376863"/>
          </a:xfrm>
        </p:spPr>
        <p:txBody>
          <a:bodyPr vert="eaVert"/>
          <a:lstStyle/>
          <a:p>
            <a:r>
              <a:rPr lang="en-US" smtClean="0"/>
              <a:t>Titelstijl van model bewerken</a:t>
            </a:r>
            <a:endParaRPr lang="nl-NL"/>
          </a:p>
        </p:txBody>
      </p:sp>
      <p:sp>
        <p:nvSpPr>
          <p:cNvPr id="3" name="Vertical Text Placeholder 2"/>
          <p:cNvSpPr>
            <a:spLocks noGrp="1"/>
          </p:cNvSpPr>
          <p:nvPr>
            <p:ph type="body" orient="vert" idx="1"/>
          </p:nvPr>
        </p:nvSpPr>
        <p:spPr>
          <a:xfrm>
            <a:off x="1631950" y="800099"/>
            <a:ext cx="6940550" cy="5376863"/>
          </a:xfrm>
        </p:spPr>
        <p:txBody>
          <a:bodyPr vert="eaVert"/>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F5BBE2B6-FDF2-8F48-BF14-B48B032B553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F9651E8-1E2A-A949-B4C9-F9F4ACBEF595}"/>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75ABDE05-5144-C343-9FEC-3BB17858D038}"/>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F9A3C393-72AF-F044-A6B0-9E62008DB12C}"/>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D2F90AF3-B0E0-0643-9FDF-79A362C68B5A}"/>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2BBCC0DA-9467-F549-B080-1E3058DA8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A1C6E536-EF30-ED4D-B6AF-DCEEF2A2E4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7225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idx="1" hasCustomPrompt="1"/>
          </p:nvPr>
        </p:nvSpPr>
        <p:spPr>
          <a:xfrm>
            <a:off x="1641564" y="1810655"/>
            <a:ext cx="9721850" cy="2231380"/>
          </a:xfrm>
        </p:spPr>
        <p:txBody>
          <a:bodyPr/>
          <a:lstStyle>
            <a:lvl2pPr marL="288000" indent="-288000">
              <a:buSzPct val="70000"/>
              <a:buFontTx/>
              <a:buBlip>
                <a:blip r:embed="rId2"/>
              </a:buBlip>
              <a:defRPr sz="2800"/>
            </a:lvl2pPr>
            <a:lvl3pPr marL="576000" indent="-288000">
              <a:buSzPct val="70000"/>
              <a:buFontTx/>
              <a:buBlip>
                <a:blip r:embed="rId2"/>
              </a:buBlip>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BE6EB81A-559D-AC45-B9B2-DF26F5C13DDF}"/>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C276DFD9-E61D-6046-A0F0-BFDFF03469C7}"/>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20333AF3-F9A9-7641-A571-B84DE63EAD31}"/>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3DE09CC8-1104-4148-8865-3BC6C65B815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23A3C4FD-0A3C-334A-89A2-F642AEB92885}"/>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80F03E8-53CD-B04D-A0D0-B33CC94CFA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69D9160E-15DD-5C46-B81B-A75578B5A01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2811948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Titelstijl van model bewerken</a:t>
            </a:r>
            <a:endParaRPr lang="nl-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Klik om de tekststijl van het model te bewerken</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D6BCF77-3B20-4D4A-83E1-E3DF06597599}" type="slidenum">
              <a:rPr lang="nl-NL" smtClean="0"/>
              <a:t>‹nr.›</a:t>
            </a:fld>
            <a:endParaRPr lang="nl-NL"/>
          </a:p>
        </p:txBody>
      </p:sp>
      <p:sp>
        <p:nvSpPr>
          <p:cNvPr id="7" name="Isosceles Triangle 10">
            <a:extLst>
              <a:ext uri="{FF2B5EF4-FFF2-40B4-BE49-F238E27FC236}">
                <a16:creationId xmlns:a16="http://schemas.microsoft.com/office/drawing/2014/main" xmlns="" id="{5C652AD7-225B-C548-9249-8D5129F38AB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8" name="Group 13">
            <a:extLst>
              <a:ext uri="{FF2B5EF4-FFF2-40B4-BE49-F238E27FC236}">
                <a16:creationId xmlns:a16="http://schemas.microsoft.com/office/drawing/2014/main" xmlns="" id="{FC8CFAE6-2FD0-524E-A122-92CB20568DFC}"/>
              </a:ext>
            </a:extLst>
          </p:cNvPr>
          <p:cNvGrpSpPr/>
          <p:nvPr userDrawn="1"/>
        </p:nvGrpSpPr>
        <p:grpSpPr>
          <a:xfrm>
            <a:off x="8401513" y="4302034"/>
            <a:ext cx="3793751" cy="2555965"/>
            <a:chOff x="7193280" y="4302034"/>
            <a:chExt cx="3793751" cy="2555965"/>
          </a:xfrm>
        </p:grpSpPr>
        <p:sp>
          <p:nvSpPr>
            <p:cNvPr id="9" name="Isosceles Triangle 11">
              <a:extLst>
                <a:ext uri="{FF2B5EF4-FFF2-40B4-BE49-F238E27FC236}">
                  <a16:creationId xmlns:a16="http://schemas.microsoft.com/office/drawing/2014/main" xmlns="" id="{D7659534-2B00-934B-A4B4-C5DC67E819B6}"/>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Isosceles Triangle 12">
              <a:extLst>
                <a:ext uri="{FF2B5EF4-FFF2-40B4-BE49-F238E27FC236}">
                  <a16:creationId xmlns:a16="http://schemas.microsoft.com/office/drawing/2014/main" xmlns="" id="{2C217A96-58E1-874C-BE4E-F9E6AFC0D5F4}"/>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1" name="Groep 10">
            <a:extLst>
              <a:ext uri="{FF2B5EF4-FFF2-40B4-BE49-F238E27FC236}">
                <a16:creationId xmlns:a16="http://schemas.microsoft.com/office/drawing/2014/main" xmlns="" id="{4C2F4395-CEBF-874A-8EFE-29DCA2307091}"/>
              </a:ext>
            </a:extLst>
          </p:cNvPr>
          <p:cNvGrpSpPr/>
          <p:nvPr userDrawn="1"/>
        </p:nvGrpSpPr>
        <p:grpSpPr>
          <a:xfrm>
            <a:off x="286567" y="6271611"/>
            <a:ext cx="3088822" cy="376842"/>
            <a:chOff x="286567" y="6271611"/>
            <a:chExt cx="3088822" cy="376842"/>
          </a:xfrm>
        </p:grpSpPr>
        <p:pic>
          <p:nvPicPr>
            <p:cNvPr id="12" name="Afbeelding 11">
              <a:extLst>
                <a:ext uri="{FF2B5EF4-FFF2-40B4-BE49-F238E27FC236}">
                  <a16:creationId xmlns:a16="http://schemas.microsoft.com/office/drawing/2014/main" xmlns="" id="{306C8E77-D7D4-CD4C-8BB2-D4B9FD0D4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3" name="Afbeelding 12">
              <a:extLst>
                <a:ext uri="{FF2B5EF4-FFF2-40B4-BE49-F238E27FC236}">
                  <a16:creationId xmlns:a16="http://schemas.microsoft.com/office/drawing/2014/main" xmlns="" id="{FA9D1F80-40BE-244F-9AE4-D8BC49707D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63860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3" name="Content Placeholder 2"/>
          <p:cNvSpPr>
            <a:spLocks noGrp="1"/>
          </p:cNvSpPr>
          <p:nvPr>
            <p:ph sz="half" idx="1"/>
          </p:nvPr>
        </p:nvSpPr>
        <p:spPr>
          <a:xfrm>
            <a:off x="1636395"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Content Placeholder 3"/>
          <p:cNvSpPr>
            <a:spLocks noGrp="1"/>
          </p:cNvSpPr>
          <p:nvPr>
            <p:ph sz="half" idx="2"/>
          </p:nvPr>
        </p:nvSpPr>
        <p:spPr>
          <a:xfrm>
            <a:off x="6683414" y="1825625"/>
            <a:ext cx="4680000" cy="4351338"/>
          </a:xfrm>
        </p:spPr>
        <p:txBody>
          <a:body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265A781-3355-FA4C-B301-F4B878BAA73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5210E5BA-B60E-424C-8D3B-21FCCF3D34CF}"/>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F15F9164-F27A-D445-B54F-4C893DC971A9}"/>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C6C4C334-F339-7745-812F-84FC66358903}"/>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7CB7A607-8468-194F-B5DD-05E3A475F85F}"/>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8514B7DA-44FA-124E-804F-4E9EB0308A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E02856A4-6001-A147-BAF3-6A0F2B32A9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189530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Titelstijl van model bewerken</a:t>
            </a:r>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D6BCF77-3B20-4D4A-83E1-E3DF06597599}" type="slidenum">
              <a:rPr lang="nl-NL" smtClean="0"/>
              <a:t>‹nr.›</a:t>
            </a:fld>
            <a:endParaRPr lang="nl-NL"/>
          </a:p>
        </p:txBody>
      </p:sp>
      <p:sp>
        <p:nvSpPr>
          <p:cNvPr id="6" name="Isosceles Triangle 10">
            <a:extLst>
              <a:ext uri="{FF2B5EF4-FFF2-40B4-BE49-F238E27FC236}">
                <a16:creationId xmlns:a16="http://schemas.microsoft.com/office/drawing/2014/main" xmlns="" id="{A792A0C6-D74B-EC45-8F0D-73D073B824A4}"/>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7" name="Group 13">
            <a:extLst>
              <a:ext uri="{FF2B5EF4-FFF2-40B4-BE49-F238E27FC236}">
                <a16:creationId xmlns:a16="http://schemas.microsoft.com/office/drawing/2014/main" xmlns="" id="{7C101F8A-794B-3F41-AC8D-9262434BEB9C}"/>
              </a:ext>
            </a:extLst>
          </p:cNvPr>
          <p:cNvGrpSpPr/>
          <p:nvPr userDrawn="1"/>
        </p:nvGrpSpPr>
        <p:grpSpPr>
          <a:xfrm>
            <a:off x="8401513" y="4302034"/>
            <a:ext cx="3793751" cy="2555965"/>
            <a:chOff x="7193280" y="4302034"/>
            <a:chExt cx="3793751" cy="2555965"/>
          </a:xfrm>
        </p:grpSpPr>
        <p:sp>
          <p:nvSpPr>
            <p:cNvPr id="8" name="Isosceles Triangle 11">
              <a:extLst>
                <a:ext uri="{FF2B5EF4-FFF2-40B4-BE49-F238E27FC236}">
                  <a16:creationId xmlns:a16="http://schemas.microsoft.com/office/drawing/2014/main" xmlns="" id="{4F699FD5-187E-CC4E-AD8F-ACD70421AFD2}"/>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Isosceles Triangle 12">
              <a:extLst>
                <a:ext uri="{FF2B5EF4-FFF2-40B4-BE49-F238E27FC236}">
                  <a16:creationId xmlns:a16="http://schemas.microsoft.com/office/drawing/2014/main" xmlns="" id="{BD8E89B0-A4FE-8747-87D1-8D5000A57216}"/>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0" name="Groep 9">
            <a:extLst>
              <a:ext uri="{FF2B5EF4-FFF2-40B4-BE49-F238E27FC236}">
                <a16:creationId xmlns:a16="http://schemas.microsoft.com/office/drawing/2014/main" xmlns="" id="{B4D0C240-FB9C-CF4E-AE1B-70EFE094D23D}"/>
              </a:ext>
            </a:extLst>
          </p:cNvPr>
          <p:cNvGrpSpPr/>
          <p:nvPr userDrawn="1"/>
        </p:nvGrpSpPr>
        <p:grpSpPr>
          <a:xfrm>
            <a:off x="286567" y="6271611"/>
            <a:ext cx="3088822" cy="376842"/>
            <a:chOff x="286567" y="6271611"/>
            <a:chExt cx="3088822" cy="376842"/>
          </a:xfrm>
        </p:grpSpPr>
        <p:pic>
          <p:nvPicPr>
            <p:cNvPr id="11" name="Afbeelding 10">
              <a:extLst>
                <a:ext uri="{FF2B5EF4-FFF2-40B4-BE49-F238E27FC236}">
                  <a16:creationId xmlns:a16="http://schemas.microsoft.com/office/drawing/2014/main" xmlns="" id="{C21F0DA2-0554-2646-8783-5393C82B8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2" name="Afbeelding 11">
              <a:extLst>
                <a:ext uri="{FF2B5EF4-FFF2-40B4-BE49-F238E27FC236}">
                  <a16:creationId xmlns:a16="http://schemas.microsoft.com/office/drawing/2014/main" xmlns="" id="{D9202138-1B57-0143-81B5-C8A09A6B42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332457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D6BCF77-3B20-4D4A-83E1-E3DF06597599}" type="slidenum">
              <a:rPr lang="nl-NL" smtClean="0"/>
              <a:t>‹nr.›</a:t>
            </a:fld>
            <a:endParaRPr lang="nl-NL"/>
          </a:p>
        </p:txBody>
      </p:sp>
      <p:sp>
        <p:nvSpPr>
          <p:cNvPr id="5" name="Isosceles Triangle 10">
            <a:extLst>
              <a:ext uri="{FF2B5EF4-FFF2-40B4-BE49-F238E27FC236}">
                <a16:creationId xmlns:a16="http://schemas.microsoft.com/office/drawing/2014/main" xmlns="" id="{001BE2C6-287F-3C4B-965C-8838F6FAC4CA}"/>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6" name="Group 13">
            <a:extLst>
              <a:ext uri="{FF2B5EF4-FFF2-40B4-BE49-F238E27FC236}">
                <a16:creationId xmlns:a16="http://schemas.microsoft.com/office/drawing/2014/main" xmlns="" id="{58947396-C089-394D-B7FA-7FB5C78FEC34}"/>
              </a:ext>
            </a:extLst>
          </p:cNvPr>
          <p:cNvGrpSpPr/>
          <p:nvPr userDrawn="1"/>
        </p:nvGrpSpPr>
        <p:grpSpPr>
          <a:xfrm>
            <a:off x="8401513" y="4302034"/>
            <a:ext cx="3793751" cy="2555965"/>
            <a:chOff x="7193280" y="4302034"/>
            <a:chExt cx="3793751" cy="2555965"/>
          </a:xfrm>
        </p:grpSpPr>
        <p:sp>
          <p:nvSpPr>
            <p:cNvPr id="7" name="Isosceles Triangle 11">
              <a:extLst>
                <a:ext uri="{FF2B5EF4-FFF2-40B4-BE49-F238E27FC236}">
                  <a16:creationId xmlns:a16="http://schemas.microsoft.com/office/drawing/2014/main" xmlns="" id="{44130BBD-25F9-C140-A357-5C746B3D2523}"/>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Isosceles Triangle 12">
              <a:extLst>
                <a:ext uri="{FF2B5EF4-FFF2-40B4-BE49-F238E27FC236}">
                  <a16:creationId xmlns:a16="http://schemas.microsoft.com/office/drawing/2014/main" xmlns="" id="{CC8DB686-196D-E04B-AFD2-30AA03FE117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9" name="Groep 8">
            <a:extLst>
              <a:ext uri="{FF2B5EF4-FFF2-40B4-BE49-F238E27FC236}">
                <a16:creationId xmlns:a16="http://schemas.microsoft.com/office/drawing/2014/main" xmlns="" id="{3C6C91EF-DFCB-EB4E-A62F-43083873A3BE}"/>
              </a:ext>
            </a:extLst>
          </p:cNvPr>
          <p:cNvGrpSpPr/>
          <p:nvPr userDrawn="1"/>
        </p:nvGrpSpPr>
        <p:grpSpPr>
          <a:xfrm>
            <a:off x="286567" y="6271611"/>
            <a:ext cx="3088822" cy="376842"/>
            <a:chOff x="286567" y="6271611"/>
            <a:chExt cx="3088822" cy="376842"/>
          </a:xfrm>
        </p:grpSpPr>
        <p:pic>
          <p:nvPicPr>
            <p:cNvPr id="10" name="Afbeelding 9">
              <a:extLst>
                <a:ext uri="{FF2B5EF4-FFF2-40B4-BE49-F238E27FC236}">
                  <a16:creationId xmlns:a16="http://schemas.microsoft.com/office/drawing/2014/main" xmlns="" id="{9DECAF8C-68B1-E244-83EB-31095C0519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1" name="Afbeelding 10">
              <a:extLst>
                <a:ext uri="{FF2B5EF4-FFF2-40B4-BE49-F238E27FC236}">
                  <a16:creationId xmlns:a16="http://schemas.microsoft.com/office/drawing/2014/main" xmlns="" id="{DDC6FE44-54CA-FA45-8019-F3A4B5B1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69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xmlns="" id="{5090966C-24B3-224E-B227-2E05589FC7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6483" cy="6858001"/>
          </a:xfrm>
          <a:prstGeom prst="rect">
            <a:avLst/>
          </a:prstGeom>
        </p:spPr>
      </p:pic>
      <p:grpSp>
        <p:nvGrpSpPr>
          <p:cNvPr id="17" name="Group 16"/>
          <p:cNvGrpSpPr/>
          <p:nvPr userDrawn="1"/>
        </p:nvGrpSpPr>
        <p:grpSpPr>
          <a:xfrm>
            <a:off x="0" y="0"/>
            <a:ext cx="12211050" cy="6858000"/>
            <a:chOff x="0" y="0"/>
            <a:chExt cx="12211050" cy="6858000"/>
          </a:xfrm>
        </p:grpSpPr>
        <p:sp>
          <p:nvSpPr>
            <p:cNvPr id="12" name="Rectangle 11"/>
            <p:cNvSpPr/>
            <p:nvPr userDrawn="1"/>
          </p:nvSpPr>
          <p:spPr>
            <a:xfrm>
              <a:off x="0" y="0"/>
              <a:ext cx="5295900" cy="2571750"/>
            </a:xfrm>
            <a:custGeom>
              <a:avLst/>
              <a:gdLst>
                <a:gd name="connsiteX0" fmla="*/ 0 w 5295900"/>
                <a:gd name="connsiteY0" fmla="*/ 0 h 2571750"/>
                <a:gd name="connsiteX1" fmla="*/ 5295900 w 5295900"/>
                <a:gd name="connsiteY1" fmla="*/ 0 h 2571750"/>
                <a:gd name="connsiteX2" fmla="*/ 5295900 w 5295900"/>
                <a:gd name="connsiteY2" fmla="*/ 2571750 h 2571750"/>
                <a:gd name="connsiteX3" fmla="*/ 0 w 5295900"/>
                <a:gd name="connsiteY3" fmla="*/ 2571750 h 2571750"/>
                <a:gd name="connsiteX4" fmla="*/ 0 w 5295900"/>
                <a:gd name="connsiteY4" fmla="*/ 0 h 2571750"/>
                <a:gd name="connsiteX0" fmla="*/ 0 w 5295900"/>
                <a:gd name="connsiteY0" fmla="*/ 0 h 2571750"/>
                <a:gd name="connsiteX1" fmla="*/ 5295900 w 5295900"/>
                <a:gd name="connsiteY1" fmla="*/ 0 h 2571750"/>
                <a:gd name="connsiteX2" fmla="*/ 4743450 w 5295900"/>
                <a:gd name="connsiteY2" fmla="*/ 1733550 h 2571750"/>
                <a:gd name="connsiteX3" fmla="*/ 0 w 5295900"/>
                <a:gd name="connsiteY3" fmla="*/ 2571750 h 2571750"/>
                <a:gd name="connsiteX4" fmla="*/ 0 w 5295900"/>
                <a:gd name="connsiteY4" fmla="*/ 0 h 257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5900" h="2571750">
                  <a:moveTo>
                    <a:pt x="0" y="0"/>
                  </a:moveTo>
                  <a:lnTo>
                    <a:pt x="5295900" y="0"/>
                  </a:lnTo>
                  <a:lnTo>
                    <a:pt x="4743450" y="1733550"/>
                  </a:lnTo>
                  <a:lnTo>
                    <a:pt x="0" y="25717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p:nvPr userDrawn="1"/>
          </p:nvSpPr>
          <p:spPr>
            <a:xfrm>
              <a:off x="0" y="2990850"/>
              <a:ext cx="12211050" cy="3867150"/>
            </a:xfrm>
            <a:custGeom>
              <a:avLst/>
              <a:gdLst>
                <a:gd name="connsiteX0" fmla="*/ 0 w 12211050"/>
                <a:gd name="connsiteY0" fmla="*/ 0 h 3867150"/>
                <a:gd name="connsiteX1" fmla="*/ 12211050 w 12211050"/>
                <a:gd name="connsiteY1" fmla="*/ 0 h 3867150"/>
                <a:gd name="connsiteX2" fmla="*/ 12211050 w 12211050"/>
                <a:gd name="connsiteY2" fmla="*/ 3867150 h 3867150"/>
                <a:gd name="connsiteX3" fmla="*/ 0 w 12211050"/>
                <a:gd name="connsiteY3" fmla="*/ 3867150 h 3867150"/>
                <a:gd name="connsiteX4" fmla="*/ 0 w 12211050"/>
                <a:gd name="connsiteY4" fmla="*/ 0 h 3867150"/>
                <a:gd name="connsiteX0" fmla="*/ 0 w 12211050"/>
                <a:gd name="connsiteY0" fmla="*/ 0 h 3867150"/>
                <a:gd name="connsiteX1" fmla="*/ 12201525 w 12211050"/>
                <a:gd name="connsiteY1" fmla="*/ 2305050 h 3867150"/>
                <a:gd name="connsiteX2" fmla="*/ 12211050 w 12211050"/>
                <a:gd name="connsiteY2" fmla="*/ 3867150 h 3867150"/>
                <a:gd name="connsiteX3" fmla="*/ 0 w 12211050"/>
                <a:gd name="connsiteY3" fmla="*/ 3867150 h 3867150"/>
                <a:gd name="connsiteX4" fmla="*/ 0 w 12211050"/>
                <a:gd name="connsiteY4" fmla="*/ 0 h 386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3867150">
                  <a:moveTo>
                    <a:pt x="0" y="0"/>
                  </a:moveTo>
                  <a:lnTo>
                    <a:pt x="12201525" y="2305050"/>
                  </a:lnTo>
                  <a:lnTo>
                    <a:pt x="12211050" y="3867150"/>
                  </a:lnTo>
                  <a:lnTo>
                    <a:pt x="0" y="38671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Isosceles Triangle 15"/>
            <p:cNvSpPr/>
            <p:nvPr userDrawn="1"/>
          </p:nvSpPr>
          <p:spPr>
            <a:xfrm>
              <a:off x="5578386" y="5644542"/>
              <a:ext cx="6632664" cy="121345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
        <p:nvSpPr>
          <p:cNvPr id="5" name="Footer Placeholder 4"/>
          <p:cNvSpPr>
            <a:spLocks noGrp="1"/>
          </p:cNvSpPr>
          <p:nvPr>
            <p:ph type="ftr" sz="quarter" idx="11"/>
          </p:nvPr>
        </p:nvSpPr>
        <p:spPr>
          <a:xfrm>
            <a:off x="4038600" y="6356350"/>
            <a:ext cx="4114800" cy="365125"/>
          </a:xfrm>
        </p:spPr>
        <p:txBody>
          <a:bodyPr/>
          <a:lstStyle/>
          <a:p>
            <a:endParaRPr lang="nl-NL"/>
          </a:p>
        </p:txBody>
      </p:sp>
      <p:sp>
        <p:nvSpPr>
          <p:cNvPr id="6" name="Slide Number Placeholder 5"/>
          <p:cNvSpPr>
            <a:spLocks noGrp="1"/>
          </p:cNvSpPr>
          <p:nvPr>
            <p:ph type="sldNum" sz="quarter" idx="12"/>
          </p:nvPr>
        </p:nvSpPr>
        <p:spPr>
          <a:xfrm>
            <a:off x="9324975" y="6356350"/>
            <a:ext cx="2743200" cy="365125"/>
          </a:xfrm>
        </p:spPr>
        <p:txBody>
          <a:bodyPr/>
          <a:lstStyle/>
          <a:p>
            <a:fld id="{AD6BCF77-3B20-4D4A-83E1-E3DF06597599}" type="slidenum">
              <a:rPr lang="nl-NL" smtClean="0"/>
              <a:t>‹nr.›</a:t>
            </a:fld>
            <a:endParaRPr lang="nl-NL"/>
          </a:p>
        </p:txBody>
      </p:sp>
      <p:sp>
        <p:nvSpPr>
          <p:cNvPr id="8" name="Tekstvak 7"/>
          <p:cNvSpPr txBox="1"/>
          <p:nvPr userDrawn="1"/>
        </p:nvSpPr>
        <p:spPr>
          <a:xfrm>
            <a:off x="541349" y="4373011"/>
            <a:ext cx="7259053" cy="769441"/>
          </a:xfrm>
          <a:prstGeom prst="rect">
            <a:avLst/>
          </a:prstGeom>
          <a:noFill/>
        </p:spPr>
        <p:txBody>
          <a:bodyPr wrap="square" rtlCol="0">
            <a:spAutoFit/>
          </a:bodyPr>
          <a:lstStyle/>
          <a:p>
            <a:r>
              <a:rPr lang="nl-NL" sz="4400" b="1" dirty="0">
                <a:solidFill>
                  <a:schemeClr val="tx2"/>
                </a:solidFill>
              </a:rPr>
              <a:t>Bedankt voor uw aandacht!</a:t>
            </a:r>
          </a:p>
        </p:txBody>
      </p:sp>
      <p:sp>
        <p:nvSpPr>
          <p:cNvPr id="20" name="Tekstvak 19"/>
          <p:cNvSpPr txBox="1"/>
          <p:nvPr userDrawn="1"/>
        </p:nvSpPr>
        <p:spPr>
          <a:xfrm>
            <a:off x="589739" y="4989877"/>
            <a:ext cx="3653518" cy="523220"/>
          </a:xfrm>
          <a:prstGeom prst="rect">
            <a:avLst/>
          </a:prstGeom>
          <a:noFill/>
        </p:spPr>
        <p:txBody>
          <a:bodyPr wrap="square" rtlCol="0">
            <a:spAutoFit/>
          </a:bodyPr>
          <a:lstStyle/>
          <a:p>
            <a:r>
              <a:rPr lang="nl-NL" sz="2800" b="1" dirty="0">
                <a:solidFill>
                  <a:schemeClr val="accent1"/>
                </a:solidFill>
              </a:rPr>
              <a:t>www.ssvv.nl</a:t>
            </a:r>
          </a:p>
        </p:txBody>
      </p:sp>
      <p:pic>
        <p:nvPicPr>
          <p:cNvPr id="14" name="Afbeelding 13">
            <a:extLst>
              <a:ext uri="{FF2B5EF4-FFF2-40B4-BE49-F238E27FC236}">
                <a16:creationId xmlns:a16="http://schemas.microsoft.com/office/drawing/2014/main" xmlns="" id="{96D958E7-0EA4-45F7-B042-4261F69695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537" y="550537"/>
            <a:ext cx="1589564" cy="589534"/>
          </a:xfrm>
          <a:prstGeom prst="rect">
            <a:avLst/>
          </a:prstGeom>
        </p:spPr>
      </p:pic>
      <p:pic>
        <p:nvPicPr>
          <p:cNvPr id="18" name="Afbeelding 17">
            <a:extLst>
              <a:ext uri="{FF2B5EF4-FFF2-40B4-BE49-F238E27FC236}">
                <a16:creationId xmlns:a16="http://schemas.microsoft.com/office/drawing/2014/main" xmlns="" id="{C7FEA1FE-0D59-4F3D-93EE-0F6D9A97B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8506" y="1010235"/>
            <a:ext cx="1751658" cy="145761"/>
          </a:xfrm>
          <a:prstGeom prst="rect">
            <a:avLst/>
          </a:prstGeom>
        </p:spPr>
      </p:pic>
    </p:spTree>
    <p:extLst>
      <p:ext uri="{BB962C8B-B14F-4D97-AF65-F5344CB8AC3E}">
        <p14:creationId xmlns:p14="http://schemas.microsoft.com/office/powerpoint/2010/main" val="4087067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933450"/>
          </a:xfrm>
        </p:spPr>
        <p:txBody>
          <a:bodyPr anchor="t" anchorCtr="0"/>
          <a:lstStyle>
            <a:lvl1pPr>
              <a:defRPr sz="3200"/>
            </a:lvl1pPr>
          </a:lstStyle>
          <a:p>
            <a:r>
              <a:rPr lang="en-US" smtClean="0"/>
              <a:t>Titelstijl van model bewerken</a:t>
            </a:r>
            <a:endParaRPr lang="nl-NL" dirty="0"/>
          </a:p>
        </p:txBody>
      </p:sp>
      <p:sp>
        <p:nvSpPr>
          <p:cNvPr id="3" name="Content Placeholder 2"/>
          <p:cNvSpPr>
            <a:spLocks noGrp="1"/>
          </p:cNvSpPr>
          <p:nvPr>
            <p:ph idx="1"/>
          </p:nvPr>
        </p:nvSpPr>
        <p:spPr>
          <a:xfrm>
            <a:off x="5183188" y="800101"/>
            <a:ext cx="6172200" cy="5060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Klik om de tekststijl van het model te bewerken</a:t>
            </a:r>
          </a:p>
          <a:p>
            <a:pPr lvl="1"/>
            <a:r>
              <a:rPr lang="en-US" smtClean="0"/>
              <a:t>Tweede niveau</a:t>
            </a:r>
          </a:p>
          <a:p>
            <a:pPr lvl="2"/>
            <a:r>
              <a:rPr lang="en-US" smtClean="0"/>
              <a:t>Derde niveau</a:t>
            </a:r>
          </a:p>
          <a:p>
            <a:pPr lvl="3"/>
            <a:r>
              <a:rPr lang="en-US" smtClean="0"/>
              <a:t>Vierde niveau</a:t>
            </a:r>
          </a:p>
          <a:p>
            <a:pPr lvl="4"/>
            <a:r>
              <a:rPr lang="en-US" smtClean="0"/>
              <a:t>Vijfde niveau</a:t>
            </a:r>
            <a:endParaRPr lang="nl-NL" dirty="0"/>
          </a:p>
        </p:txBody>
      </p:sp>
      <p:sp>
        <p:nvSpPr>
          <p:cNvPr id="4" name="Text Placeholder 3"/>
          <p:cNvSpPr>
            <a:spLocks noGrp="1"/>
          </p:cNvSpPr>
          <p:nvPr>
            <p:ph type="body" sz="half" idx="2"/>
          </p:nvPr>
        </p:nvSpPr>
        <p:spPr>
          <a:xfrm>
            <a:off x="1631950" y="2057400"/>
            <a:ext cx="3397250" cy="430887"/>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C750B755-72A0-1A43-99CB-AA4ED17B69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42714B0-D20D-B243-9D11-CFB0389B046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B6433C36-40A9-BC4A-8057-EC264E8C62CA}"/>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6435817F-86DE-494A-865B-406097B46F69}"/>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9B948ACF-4BC6-594A-90F9-B20657EA151C}"/>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EE96134-720A-834B-9F5E-EB6C15BBD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CB8BDF14-970B-6541-8726-B3CAFC3A17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934599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631950" y="800100"/>
            <a:ext cx="3420000" cy="886397"/>
          </a:xfrm>
        </p:spPr>
        <p:txBody>
          <a:bodyPr anchor="t" anchorCtr="0"/>
          <a:lstStyle>
            <a:lvl1pPr>
              <a:defRPr sz="3200"/>
            </a:lvl1pPr>
          </a:lstStyle>
          <a:p>
            <a:r>
              <a:rPr lang="en-US" smtClean="0"/>
              <a:t>Titelstijl van model bewerken</a:t>
            </a:r>
            <a:endParaRPr lang="nl-NL"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Sleep de afbeelding naar de tijdelijke aanduiding of klik op het pictogram als u een afbeelding wilt toevoegen</a:t>
            </a:r>
            <a:endParaRPr lang="nl-NL"/>
          </a:p>
        </p:txBody>
      </p:sp>
      <p:sp>
        <p:nvSpPr>
          <p:cNvPr id="4" name="Text Placeholder 3"/>
          <p:cNvSpPr>
            <a:spLocks noGrp="1"/>
          </p:cNvSpPr>
          <p:nvPr>
            <p:ph type="body" sz="half" idx="2"/>
          </p:nvPr>
        </p:nvSpPr>
        <p:spPr>
          <a:xfrm>
            <a:off x="1631950" y="2057400"/>
            <a:ext cx="3420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Klik om de tekststijl van het model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D6BCF77-3B20-4D4A-83E1-E3DF06597599}" type="slidenum">
              <a:rPr lang="nl-NL" smtClean="0"/>
              <a:t>‹nr.›</a:t>
            </a:fld>
            <a:endParaRPr lang="nl-NL"/>
          </a:p>
        </p:txBody>
      </p:sp>
      <p:sp>
        <p:nvSpPr>
          <p:cNvPr id="8" name="Isosceles Triangle 10">
            <a:extLst>
              <a:ext uri="{FF2B5EF4-FFF2-40B4-BE49-F238E27FC236}">
                <a16:creationId xmlns:a16="http://schemas.microsoft.com/office/drawing/2014/main" xmlns="" id="{98638DC1-FF36-1D4A-B822-22527CDF3FE8}"/>
              </a:ext>
            </a:extLst>
          </p:cNvPr>
          <p:cNvSpPr/>
          <p:nvPr userDrawn="1"/>
        </p:nvSpPr>
        <p:spPr>
          <a:xfrm flipV="1">
            <a:off x="0" y="0"/>
            <a:ext cx="2769326" cy="50509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1"/>
              </a:solidFill>
            </a:endParaRPr>
          </a:p>
        </p:txBody>
      </p:sp>
      <p:grpSp>
        <p:nvGrpSpPr>
          <p:cNvPr id="9" name="Group 13">
            <a:extLst>
              <a:ext uri="{FF2B5EF4-FFF2-40B4-BE49-F238E27FC236}">
                <a16:creationId xmlns:a16="http://schemas.microsoft.com/office/drawing/2014/main" xmlns="" id="{C3496FCC-0F51-F447-9A31-3CC6C62338FC}"/>
              </a:ext>
            </a:extLst>
          </p:cNvPr>
          <p:cNvGrpSpPr/>
          <p:nvPr userDrawn="1"/>
        </p:nvGrpSpPr>
        <p:grpSpPr>
          <a:xfrm>
            <a:off x="8401513" y="4302034"/>
            <a:ext cx="3793751" cy="2555965"/>
            <a:chOff x="7193280" y="4302034"/>
            <a:chExt cx="3793751" cy="2555965"/>
          </a:xfrm>
        </p:grpSpPr>
        <p:sp>
          <p:nvSpPr>
            <p:cNvPr id="10" name="Isosceles Triangle 11">
              <a:extLst>
                <a:ext uri="{FF2B5EF4-FFF2-40B4-BE49-F238E27FC236}">
                  <a16:creationId xmlns:a16="http://schemas.microsoft.com/office/drawing/2014/main" xmlns="" id="{906E966D-8A39-E24D-8588-0C80DB106BC4}"/>
                </a:ext>
              </a:extLst>
            </p:cNvPr>
            <p:cNvSpPr/>
            <p:nvPr userDrawn="1"/>
          </p:nvSpPr>
          <p:spPr>
            <a:xfrm>
              <a:off x="10155011" y="4302034"/>
              <a:ext cx="832020" cy="2555965"/>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Isosceles Triangle 12">
              <a:extLst>
                <a:ext uri="{FF2B5EF4-FFF2-40B4-BE49-F238E27FC236}">
                  <a16:creationId xmlns:a16="http://schemas.microsoft.com/office/drawing/2014/main" xmlns="" id="{530B83F1-6108-0D46-BCD0-2F8C9053DB88}"/>
                </a:ext>
              </a:extLst>
            </p:cNvPr>
            <p:cNvSpPr/>
            <p:nvPr userDrawn="1"/>
          </p:nvSpPr>
          <p:spPr>
            <a:xfrm>
              <a:off x="7193280" y="6165668"/>
              <a:ext cx="3784226" cy="69233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2" name="Groep 11">
            <a:extLst>
              <a:ext uri="{FF2B5EF4-FFF2-40B4-BE49-F238E27FC236}">
                <a16:creationId xmlns:a16="http://schemas.microsoft.com/office/drawing/2014/main" xmlns="" id="{6E817D4D-4390-8E41-9AA9-A2907F6D6AB4}"/>
              </a:ext>
            </a:extLst>
          </p:cNvPr>
          <p:cNvGrpSpPr/>
          <p:nvPr userDrawn="1"/>
        </p:nvGrpSpPr>
        <p:grpSpPr>
          <a:xfrm>
            <a:off x="286567" y="6271611"/>
            <a:ext cx="3088822" cy="376842"/>
            <a:chOff x="286567" y="6271611"/>
            <a:chExt cx="3088822" cy="376842"/>
          </a:xfrm>
        </p:grpSpPr>
        <p:pic>
          <p:nvPicPr>
            <p:cNvPr id="13" name="Afbeelding 12">
              <a:extLst>
                <a:ext uri="{FF2B5EF4-FFF2-40B4-BE49-F238E27FC236}">
                  <a16:creationId xmlns:a16="http://schemas.microsoft.com/office/drawing/2014/main" xmlns="" id="{97E573E0-E341-414D-A7FC-8C5E281BBD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567" y="6271611"/>
              <a:ext cx="932634" cy="345892"/>
            </a:xfrm>
            <a:prstGeom prst="rect">
              <a:avLst/>
            </a:prstGeom>
          </p:spPr>
        </p:pic>
        <p:pic>
          <p:nvPicPr>
            <p:cNvPr id="14" name="Afbeelding 13">
              <a:extLst>
                <a:ext uri="{FF2B5EF4-FFF2-40B4-BE49-F238E27FC236}">
                  <a16:creationId xmlns:a16="http://schemas.microsoft.com/office/drawing/2014/main" xmlns="" id="{87900D63-B232-B54C-A402-4C0CDD0730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950" y="6503377"/>
              <a:ext cx="1743439" cy="145076"/>
            </a:xfrm>
            <a:prstGeom prst="rect">
              <a:avLst/>
            </a:prstGeom>
          </p:spPr>
        </p:pic>
      </p:grpSp>
    </p:spTree>
    <p:extLst>
      <p:ext uri="{BB962C8B-B14F-4D97-AF65-F5344CB8AC3E}">
        <p14:creationId xmlns:p14="http://schemas.microsoft.com/office/powerpoint/2010/main" val="42397486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1564" y="800100"/>
            <a:ext cx="9721850" cy="609398"/>
          </a:xfrm>
          <a:prstGeom prst="rect">
            <a:avLst/>
          </a:prstGeom>
        </p:spPr>
        <p:txBody>
          <a:bodyPr vert="horz" lIns="36000" tIns="0" rIns="36000" bIns="0" rtlCol="0" anchor="t" anchorCtr="0">
            <a:spAutoFit/>
          </a:bodyPr>
          <a:lstStyle/>
          <a:p>
            <a:r>
              <a:rPr lang="en-US" smtClean="0"/>
              <a:t>Titelstijl van model bewerken</a:t>
            </a:r>
            <a:endParaRPr lang="nl-NL" dirty="0"/>
          </a:p>
        </p:txBody>
      </p:sp>
      <p:sp>
        <p:nvSpPr>
          <p:cNvPr id="3" name="Text Placeholder 2"/>
          <p:cNvSpPr>
            <a:spLocks noGrp="1"/>
          </p:cNvSpPr>
          <p:nvPr>
            <p:ph type="body" idx="1"/>
          </p:nvPr>
        </p:nvSpPr>
        <p:spPr>
          <a:xfrm>
            <a:off x="1641564" y="1810655"/>
            <a:ext cx="9721680" cy="2231380"/>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NL"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9324975"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AD6BCF77-3B20-4D4A-83E1-E3DF06597599}" type="slidenum">
              <a:rPr lang="nl-NL" smtClean="0"/>
              <a:pPr/>
              <a:t>‹nr.›</a:t>
            </a:fld>
            <a:endParaRPr lang="nl-NL" dirty="0"/>
          </a:p>
        </p:txBody>
      </p:sp>
    </p:spTree>
    <p:extLst>
      <p:ext uri="{BB962C8B-B14F-4D97-AF65-F5344CB8AC3E}">
        <p14:creationId xmlns:p14="http://schemas.microsoft.com/office/powerpoint/2010/main" val="4131819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60"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0" indent="-288000" algn="l" defTabSz="914400" rtl="0" eaLnBrk="1" latinLnBrk="0" hangingPunct="1">
        <a:lnSpc>
          <a:spcPct val="100000"/>
        </a:lnSpc>
        <a:spcBef>
          <a:spcPts val="0"/>
        </a:spcBef>
        <a:spcAft>
          <a:spcPts val="600"/>
        </a:spcAft>
        <a:buClr>
          <a:schemeClr val="tx2"/>
        </a:buClr>
        <a:buSzPct val="70000"/>
        <a:buFontTx/>
        <a:buBlip>
          <a:blip r:embed="rId13"/>
        </a:buBlip>
        <a:defRPr sz="2800" kern="1200">
          <a:solidFill>
            <a:schemeClr val="tx1"/>
          </a:solidFill>
          <a:latin typeface="+mn-lt"/>
          <a:ea typeface="+mn-ea"/>
          <a:cs typeface="+mn-cs"/>
        </a:defRPr>
      </a:lvl2pPr>
      <a:lvl3pPr marL="576000" indent="-288000" algn="l" defTabSz="914400" rtl="0" eaLnBrk="1" latinLnBrk="0" hangingPunct="1">
        <a:lnSpc>
          <a:spcPct val="100000"/>
        </a:lnSpc>
        <a:spcBef>
          <a:spcPts val="0"/>
        </a:spcBef>
        <a:spcAft>
          <a:spcPts val="600"/>
        </a:spcAft>
        <a:buClr>
          <a:schemeClr val="tx2"/>
        </a:buClr>
        <a:buSzPct val="70000"/>
        <a:buFontTx/>
        <a:buBlip>
          <a:blip r:embed="rId13"/>
        </a:buBlip>
        <a:defRPr sz="2400" kern="1200">
          <a:solidFill>
            <a:schemeClr val="tx1"/>
          </a:solidFill>
          <a:latin typeface="+mn-lt"/>
          <a:ea typeface="+mn-ea"/>
          <a:cs typeface="+mn-cs"/>
        </a:defRPr>
      </a:lvl3pPr>
      <a:lvl4pPr marL="792000" indent="-216000" algn="l" defTabSz="914400" rtl="0" eaLnBrk="1" latinLnBrk="0" hangingPunct="1">
        <a:lnSpc>
          <a:spcPct val="100000"/>
        </a:lnSpc>
        <a:spcBef>
          <a:spcPts val="0"/>
        </a:spcBef>
        <a:spcAft>
          <a:spcPts val="600"/>
        </a:spcAft>
        <a:buClr>
          <a:schemeClr val="tx2"/>
        </a:buClr>
        <a:buFont typeface="Times New Roman" panose="02020603050405020304" pitchFamily="18" charset="0"/>
        <a:buChar char="›"/>
        <a:defRPr sz="20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28" userDrawn="1">
          <p15:clr>
            <a:srgbClr val="F26B43"/>
          </p15:clr>
        </p15:guide>
        <p15:guide id="2" orient="horz" pos="5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youtu.be/TlBebR-Ki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p:cNvPicPr>
            <a:picLocks noChangeAspect="1"/>
          </p:cNvPicPr>
          <p:nvPr/>
        </p:nvPicPr>
        <p:blipFill rotWithShape="1">
          <a:blip r:embed="rId3" cstate="screen">
            <a:extLst>
              <a:ext uri="{28A0092B-C50C-407E-A947-70E740481C1C}">
                <a14:useLocalDpi xmlns:a14="http://schemas.microsoft.com/office/drawing/2010/main"/>
              </a:ext>
            </a:extLst>
          </a:blip>
          <a:srcRect r="68870"/>
          <a:stretch/>
        </p:blipFill>
        <p:spPr>
          <a:xfrm>
            <a:off x="613538" y="550538"/>
            <a:ext cx="1653412" cy="628494"/>
          </a:xfrm>
          <a:prstGeom prst="rect">
            <a:avLst/>
          </a:prstGeom>
        </p:spPr>
      </p:pic>
      <p:pic>
        <p:nvPicPr>
          <p:cNvPr id="5" name="Picture 8"/>
          <p:cNvPicPr>
            <a:picLocks noChangeAspect="1"/>
          </p:cNvPicPr>
          <p:nvPr/>
        </p:nvPicPr>
        <p:blipFill rotWithShape="1">
          <a:blip r:embed="rId3" cstate="screen">
            <a:extLst>
              <a:ext uri="{28A0092B-C50C-407E-A947-70E740481C1C}">
                <a14:useLocalDpi xmlns:a14="http://schemas.microsoft.com/office/drawing/2010/main"/>
              </a:ext>
            </a:extLst>
          </a:blip>
          <a:srcRect l="35786" r="-2166"/>
          <a:stretch/>
        </p:blipFill>
        <p:spPr>
          <a:xfrm>
            <a:off x="2181225" y="771047"/>
            <a:ext cx="2070053" cy="369024"/>
          </a:xfrm>
          <a:prstGeom prst="rect">
            <a:avLst/>
          </a:prstGeom>
        </p:spPr>
      </p:pic>
      <p:sp>
        <p:nvSpPr>
          <p:cNvPr id="2" name="Titel 1"/>
          <p:cNvSpPr>
            <a:spLocks noGrp="1"/>
          </p:cNvSpPr>
          <p:nvPr>
            <p:ph type="ctrTitle"/>
          </p:nvPr>
        </p:nvSpPr>
        <p:spPr>
          <a:xfrm>
            <a:off x="657225" y="4465607"/>
            <a:ext cx="9144000" cy="609398"/>
          </a:xfrm>
        </p:spPr>
        <p:txBody>
          <a:bodyPr/>
          <a:lstStyle/>
          <a:p>
            <a:r>
              <a:rPr lang="nl-NL" dirty="0" err="1"/>
              <a:t>Toolbox</a:t>
            </a:r>
            <a:r>
              <a:rPr lang="nl-NL" dirty="0"/>
              <a:t> Fysieke belasting</a:t>
            </a:r>
          </a:p>
        </p:txBody>
      </p:sp>
      <p:sp>
        <p:nvSpPr>
          <p:cNvPr id="3" name="Ondertitel 2"/>
          <p:cNvSpPr>
            <a:spLocks noGrp="1"/>
          </p:cNvSpPr>
          <p:nvPr>
            <p:ph type="subTitle" idx="1"/>
          </p:nvPr>
        </p:nvSpPr>
        <p:spPr/>
        <p:txBody>
          <a:bodyPr/>
          <a:lstStyle/>
          <a:p>
            <a:r>
              <a:rPr lang="nl-NL" dirty="0"/>
              <a:t>Samen doen we het beter!</a:t>
            </a:r>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9225" y="97840"/>
            <a:ext cx="6924765" cy="4109151"/>
          </a:xfrm>
          <a:prstGeom prst="rect">
            <a:avLst/>
          </a:prstGeom>
        </p:spPr>
      </p:pic>
    </p:spTree>
    <p:extLst>
      <p:ext uri="{BB962C8B-B14F-4D97-AF65-F5344CB8AC3E}">
        <p14:creationId xmlns:p14="http://schemas.microsoft.com/office/powerpoint/2010/main" val="602310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t="2616"/>
          <a:stretch/>
        </p:blipFill>
        <p:spPr>
          <a:xfrm>
            <a:off x="7251031" y="2258466"/>
            <a:ext cx="4281737" cy="3997954"/>
          </a:xfrm>
          <a:prstGeom prst="rect">
            <a:avLst/>
          </a:prstGeom>
        </p:spPr>
      </p:pic>
      <p:sp>
        <p:nvSpPr>
          <p:cNvPr id="2" name="Title 1"/>
          <p:cNvSpPr>
            <a:spLocks noGrp="1"/>
          </p:cNvSpPr>
          <p:nvPr>
            <p:ph type="title"/>
          </p:nvPr>
        </p:nvSpPr>
        <p:spPr/>
        <p:txBody>
          <a:bodyPr/>
          <a:lstStyle/>
          <a:p>
            <a:r>
              <a:rPr lang="nl-NL" dirty="0" smtClean="0"/>
              <a:t>Wat maakt duwen en trekken zwaar?</a:t>
            </a:r>
            <a:endParaRPr lang="nl-NL" dirty="0"/>
          </a:p>
        </p:txBody>
      </p:sp>
      <p:sp>
        <p:nvSpPr>
          <p:cNvPr id="3" name="Content Placeholder 2"/>
          <p:cNvSpPr>
            <a:spLocks noGrp="1"/>
          </p:cNvSpPr>
          <p:nvPr>
            <p:ph idx="1"/>
          </p:nvPr>
        </p:nvSpPr>
        <p:spPr>
          <a:xfrm>
            <a:off x="1641564" y="1810655"/>
            <a:ext cx="9721850" cy="4493538"/>
          </a:xfrm>
        </p:spPr>
        <p:txBody>
          <a:bodyPr/>
          <a:lstStyle/>
          <a:p>
            <a:pPr lvl="1"/>
            <a:r>
              <a:rPr lang="nl-NL" dirty="0"/>
              <a:t>Gewicht</a:t>
            </a:r>
          </a:p>
          <a:p>
            <a:pPr lvl="1"/>
            <a:r>
              <a:rPr lang="nl-NL" dirty="0"/>
              <a:t>Richting van de kracht die je zet</a:t>
            </a:r>
          </a:p>
          <a:p>
            <a:pPr lvl="1"/>
            <a:r>
              <a:rPr lang="nl-NL" dirty="0"/>
              <a:t>Duw- of trekhoogte</a:t>
            </a:r>
          </a:p>
          <a:p>
            <a:pPr lvl="1"/>
            <a:r>
              <a:rPr lang="nl-NL" dirty="0"/>
              <a:t>Obstakels en hellende vlakken</a:t>
            </a:r>
          </a:p>
          <a:p>
            <a:pPr lvl="1"/>
            <a:r>
              <a:rPr lang="nl-NL" dirty="0"/>
              <a:t>Loopvlak</a:t>
            </a:r>
          </a:p>
          <a:p>
            <a:pPr lvl="1"/>
            <a:r>
              <a:rPr lang="nl-NL" dirty="0"/>
              <a:t>Contact </a:t>
            </a:r>
            <a:r>
              <a:rPr lang="nl-NL" dirty="0" smtClean="0"/>
              <a:t>van </a:t>
            </a:r>
            <a:r>
              <a:rPr lang="nl-NL" dirty="0"/>
              <a:t>schoenen met vloer</a:t>
            </a:r>
          </a:p>
          <a:p>
            <a:pPr lvl="1"/>
            <a:r>
              <a:rPr lang="nl-NL" dirty="0"/>
              <a:t>Roleigenschappen van het transportmiddel</a:t>
            </a:r>
          </a:p>
          <a:p>
            <a:pPr lvl="1"/>
            <a:r>
              <a:rPr lang="nl-NL" dirty="0"/>
              <a:t>Grip op het voorwerp</a:t>
            </a:r>
          </a:p>
          <a:p>
            <a:pPr lvl="1"/>
            <a:r>
              <a:rPr lang="nl-NL" dirty="0"/>
              <a:t>Afstand die je moet afleggen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10</a:t>
            </a:fld>
            <a:endParaRPr lang="nl-NL"/>
          </a:p>
        </p:txBody>
      </p:sp>
    </p:spTree>
    <p:extLst>
      <p:ext uri="{BB962C8B-B14F-4D97-AF65-F5344CB8AC3E}">
        <p14:creationId xmlns:p14="http://schemas.microsoft.com/office/powerpoint/2010/main" val="14303806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Tips voor duwen en trekken</a:t>
            </a:r>
            <a:endParaRPr lang="nl-NL" dirty="0"/>
          </a:p>
        </p:txBody>
      </p:sp>
      <p:sp>
        <p:nvSpPr>
          <p:cNvPr id="3" name="Content Placeholder 2"/>
          <p:cNvSpPr>
            <a:spLocks noGrp="1"/>
          </p:cNvSpPr>
          <p:nvPr>
            <p:ph idx="1"/>
          </p:nvPr>
        </p:nvSpPr>
        <p:spPr>
          <a:xfrm>
            <a:off x="1641564" y="1810655"/>
            <a:ext cx="9721850" cy="3985706"/>
          </a:xfrm>
        </p:spPr>
        <p:txBody>
          <a:bodyPr/>
          <a:lstStyle/>
          <a:p>
            <a:pPr lvl="1"/>
            <a:r>
              <a:rPr lang="nl-NL" dirty="0"/>
              <a:t>Duw of trek bij voorkeur </a:t>
            </a:r>
            <a:r>
              <a:rPr lang="nl-NL" dirty="0" smtClean="0"/>
              <a:t>niet, maar gebruik hulpmiddelen</a:t>
            </a:r>
            <a:endParaRPr lang="nl-NL" dirty="0"/>
          </a:p>
          <a:p>
            <a:pPr lvl="1"/>
            <a:r>
              <a:rPr lang="nl-NL" dirty="0"/>
              <a:t>Duw liever dan dat je trekt</a:t>
            </a:r>
          </a:p>
          <a:p>
            <a:pPr lvl="1"/>
            <a:r>
              <a:rPr lang="nl-NL" dirty="0"/>
              <a:t>Beperk het gewicht</a:t>
            </a:r>
          </a:p>
          <a:p>
            <a:pPr lvl="1"/>
            <a:r>
              <a:rPr lang="nl-NL" dirty="0"/>
              <a:t>Ontwijk obstakels</a:t>
            </a:r>
          </a:p>
          <a:p>
            <a:pPr lvl="1"/>
            <a:r>
              <a:rPr lang="nl-NL" dirty="0"/>
              <a:t>Zorg voor een </a:t>
            </a:r>
            <a:r>
              <a:rPr lang="nl-NL" dirty="0" smtClean="0"/>
              <a:t>zo egaal mogelijk pad </a:t>
            </a:r>
            <a:endParaRPr lang="nl-NL" dirty="0"/>
          </a:p>
          <a:p>
            <a:pPr lvl="1"/>
            <a:r>
              <a:rPr lang="nl-NL" dirty="0"/>
              <a:t>Zorg voor een rustige en gelijkmatige verplaatsing</a:t>
            </a:r>
          </a:p>
          <a:p>
            <a:pPr lvl="1"/>
            <a:r>
              <a:rPr lang="nl-NL" dirty="0"/>
              <a:t>Let op het onderhoud van transportmiddelen  </a:t>
            </a:r>
          </a:p>
          <a:p>
            <a:pPr lvl="1"/>
            <a:r>
              <a:rPr lang="nl-NL" dirty="0"/>
              <a:t>Draag stevige schoenen met een goed profiel op de zolen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11</a:t>
            </a:fld>
            <a:endParaRPr lang="nl-NL"/>
          </a:p>
        </p:txBody>
      </p:sp>
    </p:spTree>
    <p:extLst>
      <p:ext uri="{BB962C8B-B14F-4D97-AF65-F5344CB8AC3E}">
        <p14:creationId xmlns:p14="http://schemas.microsoft.com/office/powerpoint/2010/main" val="977759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zijn ongunstige werkhoudingen?</a:t>
            </a:r>
            <a:endParaRPr lang="nl-NL" dirty="0"/>
          </a:p>
        </p:txBody>
      </p:sp>
      <p:sp>
        <p:nvSpPr>
          <p:cNvPr id="3" name="Content Placeholder 2"/>
          <p:cNvSpPr>
            <a:spLocks noGrp="1"/>
          </p:cNvSpPr>
          <p:nvPr>
            <p:ph idx="1"/>
          </p:nvPr>
        </p:nvSpPr>
        <p:spPr>
          <a:xfrm>
            <a:off x="1641564" y="1810655"/>
            <a:ext cx="9721850" cy="2970044"/>
          </a:xfrm>
        </p:spPr>
        <p:txBody>
          <a:bodyPr/>
          <a:lstStyle/>
          <a:p>
            <a:pPr lvl="1"/>
            <a:r>
              <a:rPr lang="nl-NL" dirty="0"/>
              <a:t>Boven je hoofd </a:t>
            </a:r>
          </a:p>
          <a:p>
            <a:pPr lvl="1"/>
            <a:r>
              <a:rPr lang="nl-NL" dirty="0"/>
              <a:t>Gedraaide rug</a:t>
            </a:r>
          </a:p>
          <a:p>
            <a:pPr lvl="1"/>
            <a:r>
              <a:rPr lang="nl-NL" dirty="0"/>
              <a:t>Reiken</a:t>
            </a:r>
          </a:p>
          <a:p>
            <a:pPr lvl="1"/>
            <a:r>
              <a:rPr lang="nl-NL" dirty="0"/>
              <a:t>Bukken, knielen</a:t>
            </a:r>
          </a:p>
          <a:p>
            <a:pPr lvl="1"/>
            <a:r>
              <a:rPr lang="nl-NL" dirty="0"/>
              <a:t>Gehurkt werken</a:t>
            </a:r>
          </a:p>
          <a:p>
            <a:pPr lvl="1"/>
            <a:r>
              <a:rPr lang="nl-NL" dirty="0"/>
              <a:t>Te hoog of te laag werkblad</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12</a:t>
            </a:fld>
            <a:endParaRPr lang="nl-NL"/>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9733" y="2032570"/>
            <a:ext cx="5658816" cy="4094861"/>
          </a:xfrm>
          <a:prstGeom prst="rect">
            <a:avLst/>
          </a:prstGeom>
        </p:spPr>
      </p:pic>
    </p:spTree>
    <p:extLst>
      <p:ext uri="{BB962C8B-B14F-4D97-AF65-F5344CB8AC3E}">
        <p14:creationId xmlns:p14="http://schemas.microsoft.com/office/powerpoint/2010/main" val="444105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Tips voor werkhoudingen</a:t>
            </a:r>
            <a:endParaRPr lang="nl-NL" dirty="0"/>
          </a:p>
        </p:txBody>
      </p:sp>
      <p:sp>
        <p:nvSpPr>
          <p:cNvPr id="3" name="Content Placeholder 2"/>
          <p:cNvSpPr>
            <a:spLocks noGrp="1"/>
          </p:cNvSpPr>
          <p:nvPr>
            <p:ph idx="1"/>
          </p:nvPr>
        </p:nvSpPr>
        <p:spPr>
          <a:xfrm>
            <a:off x="1641564" y="1810655"/>
            <a:ext cx="9721850" cy="1954381"/>
          </a:xfrm>
        </p:spPr>
        <p:txBody>
          <a:bodyPr/>
          <a:lstStyle/>
          <a:p>
            <a:pPr lvl="1"/>
            <a:r>
              <a:rPr lang="nl-NL" dirty="0"/>
              <a:t>Wissel regelmatig </a:t>
            </a:r>
            <a:r>
              <a:rPr lang="nl-NL" dirty="0" smtClean="0"/>
              <a:t>van </a:t>
            </a:r>
            <a:r>
              <a:rPr lang="nl-NL" dirty="0"/>
              <a:t>houding</a:t>
            </a:r>
          </a:p>
          <a:p>
            <a:pPr lvl="1"/>
            <a:r>
              <a:rPr lang="nl-NL" dirty="0" smtClean="0"/>
              <a:t>Varieer (de </a:t>
            </a:r>
            <a:r>
              <a:rPr lang="nl-NL" dirty="0"/>
              <a:t>volgorde van) je werkzaamheden</a:t>
            </a:r>
          </a:p>
          <a:p>
            <a:pPr lvl="1"/>
            <a:r>
              <a:rPr lang="nl-NL" dirty="0"/>
              <a:t>Neem op tijd korte pauzes</a:t>
            </a:r>
          </a:p>
          <a:p>
            <a:pPr lvl="1"/>
            <a:r>
              <a:rPr lang="nl-NL" dirty="0"/>
              <a:t>Voorkom </a:t>
            </a:r>
            <a:r>
              <a:rPr lang="nl-NL" dirty="0" smtClean="0"/>
              <a:t>extreme standen </a:t>
            </a:r>
            <a:r>
              <a:rPr lang="nl-NL" dirty="0"/>
              <a:t>van gewrichten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13</a:t>
            </a:fld>
            <a:endParaRPr lang="nl-NL"/>
          </a:p>
        </p:txBody>
      </p:sp>
    </p:spTree>
    <p:extLst>
      <p:ext uri="{BB962C8B-B14F-4D97-AF65-F5344CB8AC3E}">
        <p14:creationId xmlns:p14="http://schemas.microsoft.com/office/powerpoint/2010/main" val="376546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1538" y="3390653"/>
            <a:ext cx="5273960" cy="2528819"/>
          </a:xfrm>
          <a:prstGeom prst="rect">
            <a:avLst/>
          </a:prstGeom>
        </p:spPr>
      </p:pic>
      <p:sp>
        <p:nvSpPr>
          <p:cNvPr id="2" name="Title 1"/>
          <p:cNvSpPr>
            <a:spLocks noGrp="1"/>
          </p:cNvSpPr>
          <p:nvPr>
            <p:ph type="title"/>
          </p:nvPr>
        </p:nvSpPr>
        <p:spPr/>
        <p:txBody>
          <a:bodyPr/>
          <a:lstStyle/>
          <a:p>
            <a:r>
              <a:rPr lang="nl-NL" dirty="0" smtClean="0"/>
              <a:t>Repeterende bewegingen</a:t>
            </a:r>
            <a:endParaRPr lang="nl-NL" dirty="0"/>
          </a:p>
        </p:txBody>
      </p:sp>
      <p:sp>
        <p:nvSpPr>
          <p:cNvPr id="3" name="Content Placeholder 2"/>
          <p:cNvSpPr>
            <a:spLocks noGrp="1"/>
          </p:cNvSpPr>
          <p:nvPr>
            <p:ph idx="1"/>
          </p:nvPr>
        </p:nvSpPr>
        <p:spPr>
          <a:xfrm>
            <a:off x="1641564" y="1810655"/>
            <a:ext cx="9721850" cy="4108817"/>
          </a:xfrm>
        </p:spPr>
        <p:txBody>
          <a:bodyPr/>
          <a:lstStyle/>
          <a:p>
            <a:pPr lvl="1"/>
            <a:r>
              <a:rPr lang="nl-NL" dirty="0"/>
              <a:t>Meer dan twee keer per minuut dezelfde </a:t>
            </a:r>
            <a:r>
              <a:rPr lang="nl-NL" dirty="0" smtClean="0"/>
              <a:t>‘extreme</a:t>
            </a:r>
            <a:r>
              <a:rPr lang="nl-NL" dirty="0"/>
              <a:t>’ </a:t>
            </a:r>
            <a:r>
              <a:rPr lang="nl-NL" dirty="0" smtClean="0"/>
              <a:t>beweging uitvoeren</a:t>
            </a:r>
            <a:endParaRPr lang="nl-NL" dirty="0"/>
          </a:p>
          <a:p>
            <a:pPr lvl="1"/>
            <a:r>
              <a:rPr lang="nl-NL" dirty="0"/>
              <a:t>Overmatig </a:t>
            </a:r>
            <a:r>
              <a:rPr lang="nl-NL" dirty="0" smtClean="0"/>
              <a:t>kracht uitoefenen</a:t>
            </a:r>
          </a:p>
          <a:p>
            <a:pPr lvl="1"/>
            <a:r>
              <a:rPr lang="nl-NL" dirty="0" smtClean="0"/>
              <a:t>Verder spelen een </a:t>
            </a:r>
            <a:r>
              <a:rPr lang="nl-NL" dirty="0"/>
              <a:t>rol:</a:t>
            </a:r>
          </a:p>
          <a:p>
            <a:pPr lvl="2"/>
            <a:r>
              <a:rPr lang="nl-NL" dirty="0"/>
              <a:t>Werken in ongemakkelijke houdingen</a:t>
            </a:r>
          </a:p>
          <a:p>
            <a:pPr lvl="2"/>
            <a:r>
              <a:rPr lang="nl-NL" dirty="0"/>
              <a:t>Slecht ingerichte werkplek</a:t>
            </a:r>
          </a:p>
          <a:p>
            <a:pPr lvl="2"/>
            <a:r>
              <a:rPr lang="nl-NL" dirty="0"/>
              <a:t>Slecht gereedschap</a:t>
            </a:r>
          </a:p>
          <a:p>
            <a:pPr lvl="2"/>
            <a:r>
              <a:rPr lang="nl-NL" dirty="0"/>
              <a:t>Voortdurend gebogen nek</a:t>
            </a:r>
          </a:p>
          <a:p>
            <a:pPr lvl="2"/>
            <a:r>
              <a:rPr lang="nl-NL" dirty="0"/>
              <a:t>Schokken, trillingen en vibraties</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14</a:t>
            </a:fld>
            <a:endParaRPr lang="nl-NL"/>
          </a:p>
        </p:txBody>
      </p:sp>
    </p:spTree>
    <p:extLst>
      <p:ext uri="{BB962C8B-B14F-4D97-AF65-F5344CB8AC3E}">
        <p14:creationId xmlns:p14="http://schemas.microsoft.com/office/powerpoint/2010/main" val="656097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Tips voor repeterende bewegingen</a:t>
            </a:r>
            <a:endParaRPr lang="nl-NL" dirty="0"/>
          </a:p>
        </p:txBody>
      </p:sp>
      <p:sp>
        <p:nvSpPr>
          <p:cNvPr id="3" name="Content Placeholder 2"/>
          <p:cNvSpPr>
            <a:spLocks noGrp="1"/>
          </p:cNvSpPr>
          <p:nvPr>
            <p:ph idx="1"/>
          </p:nvPr>
        </p:nvSpPr>
        <p:spPr>
          <a:xfrm>
            <a:off x="1641564" y="1810655"/>
            <a:ext cx="9721850" cy="1446550"/>
          </a:xfrm>
        </p:spPr>
        <p:txBody>
          <a:bodyPr/>
          <a:lstStyle/>
          <a:p>
            <a:pPr lvl="1"/>
            <a:r>
              <a:rPr lang="nl-NL" dirty="0" smtClean="0"/>
              <a:t>Gebruik hulpmiddelen </a:t>
            </a:r>
            <a:endParaRPr lang="nl-NL" dirty="0"/>
          </a:p>
          <a:p>
            <a:pPr lvl="1"/>
            <a:r>
              <a:rPr lang="nl-NL" dirty="0" smtClean="0"/>
              <a:t>Wissel het uitvoeren </a:t>
            </a:r>
            <a:r>
              <a:rPr lang="nl-NL" dirty="0"/>
              <a:t>van verschillende taken </a:t>
            </a:r>
            <a:r>
              <a:rPr lang="nl-NL" dirty="0" smtClean="0"/>
              <a:t>af</a:t>
            </a:r>
            <a:endParaRPr lang="nl-NL" dirty="0"/>
          </a:p>
          <a:p>
            <a:pPr lvl="1"/>
            <a:r>
              <a:rPr lang="nl-NL" dirty="0" smtClean="0"/>
              <a:t>Wissel regelmatig taken met collega’s</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15</a:t>
            </a:fld>
            <a:endParaRPr lang="nl-NL"/>
          </a:p>
        </p:txBody>
      </p:sp>
    </p:spTree>
    <p:extLst>
      <p:ext uri="{BB962C8B-B14F-4D97-AF65-F5344CB8AC3E}">
        <p14:creationId xmlns:p14="http://schemas.microsoft.com/office/powerpoint/2010/main" val="607590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kunnen we beter doen?</a:t>
            </a:r>
            <a:endParaRPr lang="nl-NL" dirty="0"/>
          </a:p>
        </p:txBody>
      </p:sp>
      <p:sp>
        <p:nvSpPr>
          <p:cNvPr id="3" name="Content Placeholder 2"/>
          <p:cNvSpPr>
            <a:spLocks noGrp="1"/>
          </p:cNvSpPr>
          <p:nvPr>
            <p:ph idx="1"/>
          </p:nvPr>
        </p:nvSpPr>
        <p:spPr>
          <a:xfrm>
            <a:off x="1641564" y="1810655"/>
            <a:ext cx="9721850" cy="3477875"/>
          </a:xfrm>
        </p:spPr>
        <p:txBody>
          <a:bodyPr/>
          <a:lstStyle/>
          <a:p>
            <a:pPr lvl="1"/>
            <a:r>
              <a:rPr lang="nl-NL" dirty="0"/>
              <a:t>In ons team?</a:t>
            </a:r>
          </a:p>
          <a:p>
            <a:pPr lvl="1"/>
            <a:r>
              <a:rPr lang="nl-NL" dirty="0"/>
              <a:t>Op onze locatie?</a:t>
            </a:r>
          </a:p>
          <a:p>
            <a:pPr lvl="1"/>
            <a:r>
              <a:rPr lang="nl-NL" dirty="0"/>
              <a:t>In ons bedrijf?</a:t>
            </a:r>
          </a:p>
          <a:p>
            <a:endParaRPr lang="nl-NL" dirty="0"/>
          </a:p>
          <a:p>
            <a:pPr lvl="1"/>
            <a:r>
              <a:rPr lang="nl-NL" dirty="0"/>
              <a:t>Hebben jullie vragen over wat je moet doen als het misgaat?</a:t>
            </a:r>
          </a:p>
          <a:p>
            <a:pPr lvl="1"/>
            <a:r>
              <a:rPr lang="nl-NL" dirty="0"/>
              <a:t>Zijn er in jullie werk zaken die 100% veilig werken onmogelijk maken?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16</a:t>
            </a:fld>
            <a:endParaRPr lang="nl-NL"/>
          </a:p>
        </p:txBody>
      </p:sp>
    </p:spTree>
    <p:extLst>
      <p:ext uri="{BB962C8B-B14F-4D97-AF65-F5344CB8AC3E}">
        <p14:creationId xmlns:p14="http://schemas.microsoft.com/office/powerpoint/2010/main" val="1983082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8744" y="2483994"/>
            <a:ext cx="6753225" cy="3246714"/>
          </a:xfrm>
          <a:prstGeom prst="rect">
            <a:avLst/>
          </a:prstGeom>
        </p:spPr>
      </p:pic>
      <p:sp>
        <p:nvSpPr>
          <p:cNvPr id="2" name="Title 1"/>
          <p:cNvSpPr>
            <a:spLocks noGrp="1"/>
          </p:cNvSpPr>
          <p:nvPr>
            <p:ph type="title"/>
          </p:nvPr>
        </p:nvSpPr>
        <p:spPr/>
        <p:txBody>
          <a:bodyPr/>
          <a:lstStyle/>
          <a:p>
            <a:r>
              <a:rPr lang="nl-NL" dirty="0" smtClean="0"/>
              <a:t>Wat kun je zelf doen?</a:t>
            </a:r>
            <a:endParaRPr lang="nl-NL" dirty="0"/>
          </a:p>
        </p:txBody>
      </p:sp>
      <p:sp>
        <p:nvSpPr>
          <p:cNvPr id="3" name="Content Placeholder 2"/>
          <p:cNvSpPr>
            <a:spLocks noGrp="1"/>
          </p:cNvSpPr>
          <p:nvPr>
            <p:ph idx="1"/>
          </p:nvPr>
        </p:nvSpPr>
        <p:spPr>
          <a:xfrm>
            <a:off x="1641564" y="1810655"/>
            <a:ext cx="9721850" cy="861774"/>
          </a:xfrm>
        </p:spPr>
        <p:txBody>
          <a:bodyPr/>
          <a:lstStyle/>
          <a:p>
            <a:r>
              <a:rPr lang="nl-NL" dirty="0"/>
              <a:t>Geef voorbeelden van wat je zelf kunt doen om fysieke problemen door je werk </a:t>
            </a:r>
            <a:r>
              <a:rPr lang="nl-NL"/>
              <a:t>te </a:t>
            </a:r>
            <a:r>
              <a:rPr lang="nl-NL" smtClean="0"/>
              <a:t>voorkomen</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17</a:t>
            </a:fld>
            <a:endParaRPr lang="nl-NL"/>
          </a:p>
        </p:txBody>
      </p:sp>
    </p:spTree>
    <p:extLst>
      <p:ext uri="{BB962C8B-B14F-4D97-AF65-F5344CB8AC3E}">
        <p14:creationId xmlns:p14="http://schemas.microsoft.com/office/powerpoint/2010/main" val="1850248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Wat kunnen we beter doen?</a:t>
            </a:r>
            <a:endParaRPr lang="nl-NL" dirty="0"/>
          </a:p>
        </p:txBody>
      </p:sp>
      <p:sp>
        <p:nvSpPr>
          <p:cNvPr id="3" name="Content Placeholder 2"/>
          <p:cNvSpPr>
            <a:spLocks noGrp="1"/>
          </p:cNvSpPr>
          <p:nvPr>
            <p:ph idx="1"/>
          </p:nvPr>
        </p:nvSpPr>
        <p:spPr>
          <a:xfrm>
            <a:off x="1641564" y="1810655"/>
            <a:ext cx="9721850" cy="3477875"/>
          </a:xfrm>
        </p:spPr>
        <p:txBody>
          <a:bodyPr/>
          <a:lstStyle/>
          <a:p>
            <a:pPr lvl="1"/>
            <a:r>
              <a:rPr lang="nl-NL" dirty="0"/>
              <a:t>In ons team?</a:t>
            </a:r>
          </a:p>
          <a:p>
            <a:pPr lvl="1"/>
            <a:r>
              <a:rPr lang="nl-NL" dirty="0"/>
              <a:t>Op onze locatie?</a:t>
            </a:r>
          </a:p>
          <a:p>
            <a:pPr lvl="1"/>
            <a:r>
              <a:rPr lang="nl-NL" dirty="0"/>
              <a:t>In ons bedrijf?</a:t>
            </a:r>
          </a:p>
          <a:p>
            <a:endParaRPr lang="nl-NL" dirty="0"/>
          </a:p>
          <a:p>
            <a:pPr lvl="1"/>
            <a:r>
              <a:rPr lang="nl-NL" dirty="0"/>
              <a:t>Hebben jullie vragen over wat je moet doen als het misgaat?</a:t>
            </a:r>
          </a:p>
          <a:p>
            <a:pPr lvl="1"/>
            <a:r>
              <a:rPr lang="nl-NL" dirty="0"/>
              <a:t>Zijn er in jullie werk zaken die 100% veilig werken onmogelijk maken?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18</a:t>
            </a:fld>
            <a:endParaRPr lang="nl-NL"/>
          </a:p>
        </p:txBody>
      </p:sp>
    </p:spTree>
    <p:extLst>
      <p:ext uri="{BB962C8B-B14F-4D97-AF65-F5344CB8AC3E}">
        <p14:creationId xmlns:p14="http://schemas.microsoft.com/office/powerpoint/2010/main" val="321651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Afspraken maken over gezond werken</a:t>
            </a:r>
            <a:endParaRPr lang="nl-NL" dirty="0"/>
          </a:p>
        </p:txBody>
      </p:sp>
      <p:sp>
        <p:nvSpPr>
          <p:cNvPr id="3" name="Content Placeholder 2"/>
          <p:cNvSpPr>
            <a:spLocks noGrp="1"/>
          </p:cNvSpPr>
          <p:nvPr>
            <p:ph idx="1"/>
          </p:nvPr>
        </p:nvSpPr>
        <p:spPr>
          <a:xfrm>
            <a:off x="1641564" y="1810655"/>
            <a:ext cx="9721850" cy="3785652"/>
          </a:xfrm>
        </p:spPr>
        <p:txBody>
          <a:bodyPr/>
          <a:lstStyle/>
          <a:p>
            <a:pPr lvl="1"/>
            <a:r>
              <a:rPr lang="nl-NL" dirty="0"/>
              <a:t>Met jezelf: wat ga je er zelf aan doen?</a:t>
            </a:r>
          </a:p>
          <a:p>
            <a:pPr lvl="1"/>
            <a:r>
              <a:rPr lang="nl-NL" dirty="0"/>
              <a:t>Met elkaar: </a:t>
            </a:r>
            <a:r>
              <a:rPr lang="nl-NL" dirty="0" smtClean="0"/>
              <a:t>help </a:t>
            </a:r>
            <a:r>
              <a:rPr lang="nl-NL" dirty="0"/>
              <a:t>elkaar om op de juiste manier te werken!</a:t>
            </a:r>
          </a:p>
          <a:p>
            <a:pPr lvl="1"/>
            <a:r>
              <a:rPr lang="nl-NL" dirty="0"/>
              <a:t>Op de locatie: </a:t>
            </a:r>
          </a:p>
          <a:p>
            <a:pPr lvl="2"/>
            <a:r>
              <a:rPr lang="nl-NL" dirty="0" smtClean="0"/>
              <a:t>Praat </a:t>
            </a:r>
            <a:r>
              <a:rPr lang="nl-NL" dirty="0"/>
              <a:t>in elk werkoverleg over </a:t>
            </a:r>
            <a:r>
              <a:rPr lang="nl-NL" dirty="0" smtClean="0"/>
              <a:t>de lichamelijke belasting van je werk</a:t>
            </a:r>
          </a:p>
          <a:p>
            <a:pPr lvl="2"/>
            <a:r>
              <a:rPr lang="nl-NL" dirty="0" smtClean="0"/>
              <a:t>Verzamel </a:t>
            </a:r>
            <a:r>
              <a:rPr lang="nl-NL" dirty="0"/>
              <a:t>voorbeelden van wat goed gaat en wat minder goed gaat </a:t>
            </a:r>
          </a:p>
          <a:p>
            <a:pPr lvl="1"/>
            <a:r>
              <a:rPr lang="nl-NL" dirty="0"/>
              <a:t>In het bedrijf: vraag </a:t>
            </a:r>
            <a:r>
              <a:rPr lang="nl-NL" dirty="0" smtClean="0"/>
              <a:t>om </a:t>
            </a:r>
            <a:r>
              <a:rPr lang="nl-NL" dirty="0"/>
              <a:t>hulpmiddelen, </a:t>
            </a:r>
            <a:r>
              <a:rPr lang="nl-NL" dirty="0" smtClean="0"/>
              <a:t>informatie en training</a:t>
            </a:r>
          </a:p>
          <a:p>
            <a:pPr lvl="1"/>
            <a:r>
              <a:rPr lang="nl-NL" dirty="0" smtClean="0"/>
              <a:t>We </a:t>
            </a:r>
            <a:r>
              <a:rPr lang="nl-NL" dirty="0"/>
              <a:t>maken een nieuwe afspraak om </a:t>
            </a:r>
            <a:r>
              <a:rPr lang="nl-NL" dirty="0" smtClean="0"/>
              <a:t>het </a:t>
            </a:r>
            <a:r>
              <a:rPr lang="nl-NL" dirty="0"/>
              <a:t>resultaat van onze afspraken </a:t>
            </a:r>
            <a:r>
              <a:rPr lang="nl-NL" dirty="0" smtClean="0"/>
              <a:t>te bespreken</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r>
              <a:rPr lang="nl-NL" dirty="0" smtClean="0"/>
              <a:t>19</a:t>
            </a:r>
            <a:endParaRPr lang="nl-NL" dirty="0"/>
          </a:p>
        </p:txBody>
      </p:sp>
    </p:spTree>
    <p:extLst>
      <p:ext uri="{BB962C8B-B14F-4D97-AF65-F5344CB8AC3E}">
        <p14:creationId xmlns:p14="http://schemas.microsoft.com/office/powerpoint/2010/main" val="1727378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Cijfers en ongevallen</a:t>
            </a:r>
            <a:endParaRPr lang="nl-NL" dirty="0"/>
          </a:p>
        </p:txBody>
      </p:sp>
      <p:sp>
        <p:nvSpPr>
          <p:cNvPr id="3" name="Content Placeholder 2"/>
          <p:cNvSpPr>
            <a:spLocks noGrp="1"/>
          </p:cNvSpPr>
          <p:nvPr>
            <p:ph idx="1"/>
          </p:nvPr>
        </p:nvSpPr>
        <p:spPr>
          <a:xfrm>
            <a:off x="1641564" y="1810655"/>
            <a:ext cx="9523741" cy="2739211"/>
          </a:xfrm>
        </p:spPr>
        <p:txBody>
          <a:bodyPr/>
          <a:lstStyle/>
          <a:p>
            <a:pPr lvl="1"/>
            <a:r>
              <a:rPr lang="nl-NL" dirty="0"/>
              <a:t>38% </a:t>
            </a:r>
            <a:r>
              <a:rPr lang="nl-NL" dirty="0" smtClean="0"/>
              <a:t>van het werkgerelateerde verzuim heeft te maken met klachten </a:t>
            </a:r>
            <a:r>
              <a:rPr lang="nl-NL" dirty="0"/>
              <a:t>aan het bewegingsapparaat</a:t>
            </a:r>
          </a:p>
          <a:p>
            <a:pPr lvl="1"/>
            <a:r>
              <a:rPr lang="nl-NL" dirty="0"/>
              <a:t>66% van </a:t>
            </a:r>
            <a:r>
              <a:rPr lang="nl-NL" dirty="0" smtClean="0"/>
              <a:t>de aandoeningen </a:t>
            </a:r>
            <a:r>
              <a:rPr lang="nl-NL" dirty="0"/>
              <a:t>die werknemers als beroepsziekte ervaren, zijn fysieke </a:t>
            </a:r>
            <a:r>
              <a:rPr lang="nl-NL" dirty="0" smtClean="0"/>
              <a:t>(lichamelijke</a:t>
            </a:r>
            <a:r>
              <a:rPr lang="nl-NL" dirty="0"/>
              <a:t>) aandoeningen</a:t>
            </a:r>
          </a:p>
          <a:p>
            <a:pPr lvl="1"/>
            <a:r>
              <a:rPr lang="nl-NL" dirty="0"/>
              <a:t>21% </a:t>
            </a:r>
            <a:r>
              <a:rPr lang="nl-NL" dirty="0" smtClean="0"/>
              <a:t>van de arbeidsongeschiktheidsuitkeringen is gerelateerd aan klachten </a:t>
            </a:r>
            <a:r>
              <a:rPr lang="nl-NL" dirty="0"/>
              <a:t>aan het bewegingsapparaat</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2</a:t>
            </a:fld>
            <a:endParaRPr lang="nl-NL"/>
          </a:p>
        </p:txBody>
      </p:sp>
    </p:spTree>
    <p:extLst>
      <p:ext uri="{BB962C8B-B14F-4D97-AF65-F5344CB8AC3E}">
        <p14:creationId xmlns:p14="http://schemas.microsoft.com/office/powerpoint/2010/main" val="123691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941070" y="2327077"/>
            <a:ext cx="10515600" cy="1661993"/>
          </a:xfrm>
        </p:spPr>
        <p:txBody>
          <a:bodyPr/>
          <a:lstStyle/>
          <a:p>
            <a:r>
              <a:rPr lang="nl-NL" dirty="0" smtClean="0">
                <a:solidFill>
                  <a:srgbClr val="01AEC3"/>
                </a:solidFill>
              </a:rPr>
              <a:t>Dankjewel voor </a:t>
            </a:r>
            <a:r>
              <a:rPr lang="nl-NL" dirty="0">
                <a:solidFill>
                  <a:srgbClr val="01AEC3"/>
                </a:solidFill>
              </a:rPr>
              <a:t>het meedenken over dit belangrijke onderwerp!</a:t>
            </a:r>
          </a:p>
        </p:txBody>
      </p:sp>
      <p:sp>
        <p:nvSpPr>
          <p:cNvPr id="5" name="Tijdelijke aanduiding voor tekst 4"/>
          <p:cNvSpPr>
            <a:spLocks noGrp="1"/>
          </p:cNvSpPr>
          <p:nvPr>
            <p:ph type="body" idx="1"/>
          </p:nvPr>
        </p:nvSpPr>
        <p:spPr>
          <a:xfrm>
            <a:off x="941070" y="4229100"/>
            <a:ext cx="10515600" cy="1337511"/>
          </a:xfrm>
        </p:spPr>
        <p:txBody>
          <a:bodyPr/>
          <a:lstStyle/>
          <a:p>
            <a:r>
              <a:rPr lang="nl-NL" sz="2800" b="1" dirty="0" smtClean="0">
                <a:solidFill>
                  <a:srgbClr val="00454F"/>
                </a:solidFill>
              </a:rPr>
              <a:t>Samen </a:t>
            </a:r>
            <a:r>
              <a:rPr lang="nl-NL" sz="2800" b="1" dirty="0">
                <a:solidFill>
                  <a:srgbClr val="00454F"/>
                </a:solidFill>
              </a:rPr>
              <a:t>doen we het beter</a:t>
            </a:r>
            <a:r>
              <a:rPr lang="nl-NL" sz="2800" b="1" dirty="0" smtClean="0">
                <a:solidFill>
                  <a:srgbClr val="00454F"/>
                </a:solidFill>
              </a:rPr>
              <a:t>!</a:t>
            </a:r>
          </a:p>
          <a:p>
            <a:r>
              <a:rPr lang="nl-NL" sz="2800" dirty="0">
                <a:hlinkClick r:id="rId3"/>
              </a:rPr>
              <a:t>https://youtu.be/TlBebR-KirE</a:t>
            </a:r>
            <a:endParaRPr lang="nl-NL" sz="2800" dirty="0"/>
          </a:p>
          <a:p>
            <a:endParaRPr lang="nl-NL" sz="2800" b="1" dirty="0">
              <a:solidFill>
                <a:srgbClr val="00454F"/>
              </a:solidFill>
            </a:endParaRPr>
          </a:p>
          <a:p>
            <a:r>
              <a:rPr lang="nl-NL" dirty="0">
                <a:hlinkClick r:id="rId3"/>
              </a:rPr>
              <a:t/>
            </a:r>
            <a:br>
              <a:rPr lang="nl-NL" dirty="0">
                <a:hlinkClick r:id="rId3"/>
              </a:rPr>
            </a:br>
            <a:endParaRPr lang="nl-NL" dirty="0"/>
          </a:p>
        </p:txBody>
      </p:sp>
      <p:sp>
        <p:nvSpPr>
          <p:cNvPr id="3" name="Tijdelijke aanduiding voor dianummer 2"/>
          <p:cNvSpPr>
            <a:spLocks noGrp="1"/>
          </p:cNvSpPr>
          <p:nvPr>
            <p:ph type="sldNum" sz="quarter" idx="12"/>
          </p:nvPr>
        </p:nvSpPr>
        <p:spPr/>
        <p:txBody>
          <a:bodyPr/>
          <a:lstStyle/>
          <a:p>
            <a:fld id="{AD6BCF77-3B20-4D4A-83E1-E3DF06597599}" type="slidenum">
              <a:rPr lang="nl-NL" smtClean="0"/>
              <a:t>20</a:t>
            </a:fld>
            <a:endParaRPr lang="nl-NL"/>
          </a:p>
        </p:txBody>
      </p:sp>
    </p:spTree>
    <p:extLst>
      <p:ext uri="{BB962C8B-B14F-4D97-AF65-F5344CB8AC3E}">
        <p14:creationId xmlns:p14="http://schemas.microsoft.com/office/powerpoint/2010/main" val="2048687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Inhoud</a:t>
            </a:r>
            <a:endParaRPr lang="nl-NL" dirty="0"/>
          </a:p>
        </p:txBody>
      </p:sp>
      <p:sp>
        <p:nvSpPr>
          <p:cNvPr id="3" name="Content Placeholder 2"/>
          <p:cNvSpPr>
            <a:spLocks noGrp="1"/>
          </p:cNvSpPr>
          <p:nvPr>
            <p:ph idx="1"/>
          </p:nvPr>
        </p:nvSpPr>
        <p:spPr>
          <a:xfrm>
            <a:off x="1641564" y="1810655"/>
            <a:ext cx="9523741" cy="3400931"/>
          </a:xfrm>
        </p:spPr>
        <p:txBody>
          <a:bodyPr/>
          <a:lstStyle/>
          <a:p>
            <a:pPr lvl="1"/>
            <a:r>
              <a:rPr lang="nl-NL" dirty="0"/>
              <a:t>Wat is fysieke belasting in je werk?</a:t>
            </a:r>
          </a:p>
          <a:p>
            <a:pPr lvl="1"/>
            <a:r>
              <a:rPr lang="nl-NL" dirty="0"/>
              <a:t>Waar zitten de risico’s voor je lichaam?</a:t>
            </a:r>
          </a:p>
          <a:p>
            <a:pPr lvl="1"/>
            <a:r>
              <a:rPr lang="nl-NL" dirty="0"/>
              <a:t>Informatie </a:t>
            </a:r>
            <a:r>
              <a:rPr lang="nl-NL" dirty="0" smtClean="0"/>
              <a:t>over veilig tillen </a:t>
            </a:r>
            <a:r>
              <a:rPr lang="nl-NL" dirty="0"/>
              <a:t>en </a:t>
            </a:r>
            <a:r>
              <a:rPr lang="nl-NL" dirty="0" smtClean="0"/>
              <a:t>dragen, duwen </a:t>
            </a:r>
            <a:r>
              <a:rPr lang="nl-NL" dirty="0"/>
              <a:t>en </a:t>
            </a:r>
            <a:r>
              <a:rPr lang="nl-NL" dirty="0" smtClean="0"/>
              <a:t>trekken, werkhoudingen en repeterende  </a:t>
            </a:r>
            <a:r>
              <a:rPr lang="nl-NL" dirty="0"/>
              <a:t>bewegingen</a:t>
            </a:r>
          </a:p>
          <a:p>
            <a:pPr lvl="1"/>
            <a:r>
              <a:rPr lang="nl-NL" dirty="0"/>
              <a:t>Wat kunnen we in ons bedrijf beter doen? </a:t>
            </a:r>
          </a:p>
          <a:p>
            <a:pPr lvl="1"/>
            <a:r>
              <a:rPr lang="nl-NL" dirty="0"/>
              <a:t>Wat kan ieder van ons zelf beter doen?</a:t>
            </a:r>
          </a:p>
          <a:p>
            <a:pPr lvl="1"/>
            <a:r>
              <a:rPr lang="nl-NL" dirty="0"/>
              <a:t>Afspraken maken over lichamelijk minder belastend werken </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3</a:t>
            </a:fld>
            <a:endParaRPr lang="nl-NL"/>
          </a:p>
        </p:txBody>
      </p:sp>
    </p:spTree>
    <p:extLst>
      <p:ext uri="{BB962C8B-B14F-4D97-AF65-F5344CB8AC3E}">
        <p14:creationId xmlns:p14="http://schemas.microsoft.com/office/powerpoint/2010/main" val="1852596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Vormen van lichamelijke belasting</a:t>
            </a:r>
            <a:endParaRPr lang="nl-NL" dirty="0"/>
          </a:p>
        </p:txBody>
      </p:sp>
      <p:sp>
        <p:nvSpPr>
          <p:cNvPr id="3" name="Content Placeholder 2"/>
          <p:cNvSpPr>
            <a:spLocks noGrp="1"/>
          </p:cNvSpPr>
          <p:nvPr>
            <p:ph idx="1"/>
          </p:nvPr>
        </p:nvSpPr>
        <p:spPr>
          <a:xfrm>
            <a:off x="1641564" y="1810655"/>
            <a:ext cx="9523741" cy="1954381"/>
          </a:xfrm>
        </p:spPr>
        <p:txBody>
          <a:bodyPr/>
          <a:lstStyle/>
          <a:p>
            <a:pPr lvl="1"/>
            <a:r>
              <a:rPr lang="nl-NL" dirty="0" smtClean="0"/>
              <a:t>Tillen </a:t>
            </a:r>
            <a:r>
              <a:rPr lang="nl-NL" dirty="0"/>
              <a:t>en dragen</a:t>
            </a:r>
          </a:p>
          <a:p>
            <a:pPr lvl="1"/>
            <a:r>
              <a:rPr lang="nl-NL" dirty="0" smtClean="0"/>
              <a:t>Duwen </a:t>
            </a:r>
            <a:r>
              <a:rPr lang="nl-NL" dirty="0"/>
              <a:t>en trekken</a:t>
            </a:r>
          </a:p>
          <a:p>
            <a:pPr lvl="1"/>
            <a:r>
              <a:rPr lang="nl-NL" dirty="0" smtClean="0"/>
              <a:t>Werkhoudingen</a:t>
            </a:r>
            <a:endParaRPr lang="nl-NL" dirty="0"/>
          </a:p>
          <a:p>
            <a:pPr lvl="1"/>
            <a:r>
              <a:rPr lang="nl-NL" dirty="0" smtClean="0"/>
              <a:t>Repeterende </a:t>
            </a:r>
            <a:r>
              <a:rPr lang="nl-NL" dirty="0"/>
              <a:t>bewegingen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4</a:t>
            </a:fld>
            <a:endParaRPr lang="nl-NL"/>
          </a:p>
        </p:txBody>
      </p:sp>
    </p:spTree>
    <p:extLst>
      <p:ext uri="{BB962C8B-B14F-4D97-AF65-F5344CB8AC3E}">
        <p14:creationId xmlns:p14="http://schemas.microsoft.com/office/powerpoint/2010/main" val="380744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8488" y="596572"/>
            <a:ext cx="4720920" cy="2483512"/>
          </a:xfrm>
          <a:prstGeom prst="rect">
            <a:avLst/>
          </a:prstGeom>
        </p:spPr>
      </p:pic>
      <p:sp>
        <p:nvSpPr>
          <p:cNvPr id="2" name="Title 1"/>
          <p:cNvSpPr>
            <a:spLocks noGrp="1"/>
          </p:cNvSpPr>
          <p:nvPr>
            <p:ph type="title"/>
          </p:nvPr>
        </p:nvSpPr>
        <p:spPr/>
        <p:txBody>
          <a:bodyPr/>
          <a:lstStyle/>
          <a:p>
            <a:r>
              <a:rPr lang="nl-NL" dirty="0" smtClean="0"/>
              <a:t>Waar zitten de risico’s?</a:t>
            </a:r>
            <a:endParaRPr lang="nl-NL" dirty="0"/>
          </a:p>
        </p:txBody>
      </p:sp>
      <p:sp>
        <p:nvSpPr>
          <p:cNvPr id="3" name="Content Placeholder 2"/>
          <p:cNvSpPr>
            <a:spLocks noGrp="1"/>
          </p:cNvSpPr>
          <p:nvPr>
            <p:ph idx="1"/>
          </p:nvPr>
        </p:nvSpPr>
        <p:spPr>
          <a:xfrm>
            <a:off x="1641564" y="1810655"/>
            <a:ext cx="9721850" cy="3677930"/>
          </a:xfrm>
        </p:spPr>
        <p:txBody>
          <a:bodyPr/>
          <a:lstStyle/>
          <a:p>
            <a:pPr lvl="1"/>
            <a:r>
              <a:rPr lang="nl-NL" dirty="0"/>
              <a:t>Er moet </a:t>
            </a:r>
            <a:r>
              <a:rPr lang="nl-NL" dirty="0" smtClean="0"/>
              <a:t>evenwicht </a:t>
            </a:r>
            <a:r>
              <a:rPr lang="nl-NL" dirty="0"/>
              <a:t>zijn tussen </a:t>
            </a:r>
            <a:r>
              <a:rPr lang="nl-NL" dirty="0" smtClean="0"/>
              <a:t>de</a:t>
            </a:r>
            <a:br>
              <a:rPr lang="nl-NL" dirty="0" smtClean="0"/>
            </a:br>
            <a:r>
              <a:rPr lang="nl-NL" dirty="0" smtClean="0"/>
              <a:t>fysieke </a:t>
            </a:r>
            <a:r>
              <a:rPr lang="nl-NL" dirty="0"/>
              <a:t>belasting en </a:t>
            </a:r>
            <a:r>
              <a:rPr lang="nl-NL" dirty="0" smtClean="0"/>
              <a:t>de belastbaarheid </a:t>
            </a:r>
            <a:br>
              <a:rPr lang="nl-NL" dirty="0" smtClean="0"/>
            </a:br>
            <a:r>
              <a:rPr lang="nl-NL" dirty="0" smtClean="0"/>
              <a:t>van </a:t>
            </a:r>
            <a:r>
              <a:rPr lang="nl-NL" dirty="0"/>
              <a:t>je lichaam</a:t>
            </a:r>
          </a:p>
          <a:p>
            <a:pPr lvl="1"/>
            <a:r>
              <a:rPr lang="nl-NL" dirty="0"/>
              <a:t>Te grote </a:t>
            </a:r>
            <a:r>
              <a:rPr lang="nl-NL" dirty="0" smtClean="0"/>
              <a:t>of te </a:t>
            </a:r>
            <a:r>
              <a:rPr lang="nl-NL" dirty="0"/>
              <a:t>lange belasting van je </a:t>
            </a:r>
            <a:r>
              <a:rPr lang="nl-NL" dirty="0" smtClean="0"/>
              <a:t>lichaam zorgt </a:t>
            </a:r>
            <a:r>
              <a:rPr lang="nl-NL" dirty="0"/>
              <a:t>voor klachten</a:t>
            </a:r>
          </a:p>
          <a:p>
            <a:pPr lvl="1"/>
            <a:r>
              <a:rPr lang="nl-NL" dirty="0" smtClean="0"/>
              <a:t>Klachten ontstaan vooral </a:t>
            </a:r>
            <a:r>
              <a:rPr lang="nl-NL" dirty="0"/>
              <a:t>aan je rug, nek, schouders en armen, </a:t>
            </a:r>
            <a:r>
              <a:rPr lang="nl-NL" dirty="0" err="1" smtClean="0"/>
              <a:t>ellebogen</a:t>
            </a:r>
            <a:r>
              <a:rPr lang="nl-NL" dirty="0"/>
              <a:t>, handen en polsen, knieën en voeten</a:t>
            </a:r>
          </a:p>
          <a:p>
            <a:pPr lvl="1"/>
            <a:r>
              <a:rPr lang="nl-NL" dirty="0" smtClean="0"/>
              <a:t>Ze kunnen op </a:t>
            </a:r>
            <a:r>
              <a:rPr lang="nl-NL" dirty="0"/>
              <a:t>den duur leiden tot (gedeeltelijke) arbeidsongeschiktheid</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5</a:t>
            </a:fld>
            <a:endParaRPr lang="nl-NL"/>
          </a:p>
        </p:txBody>
      </p:sp>
    </p:spTree>
    <p:extLst>
      <p:ext uri="{BB962C8B-B14F-4D97-AF65-F5344CB8AC3E}">
        <p14:creationId xmlns:p14="http://schemas.microsoft.com/office/powerpoint/2010/main" val="753213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Voorbeelden uit je werkomgeving</a:t>
            </a:r>
            <a:endParaRPr lang="nl-NL" dirty="0"/>
          </a:p>
        </p:txBody>
      </p:sp>
      <p:sp>
        <p:nvSpPr>
          <p:cNvPr id="3" name="Content Placeholder 2"/>
          <p:cNvSpPr>
            <a:spLocks noGrp="1"/>
          </p:cNvSpPr>
          <p:nvPr>
            <p:ph idx="1"/>
          </p:nvPr>
        </p:nvSpPr>
        <p:spPr>
          <a:xfrm>
            <a:off x="1641564" y="1810655"/>
            <a:ext cx="9721850" cy="1877437"/>
          </a:xfrm>
        </p:spPr>
        <p:txBody>
          <a:bodyPr/>
          <a:lstStyle/>
          <a:p>
            <a:pPr lvl="1"/>
            <a:r>
              <a:rPr lang="nl-NL" dirty="0"/>
              <a:t>Hebben jullie voorbeelden van verkeerde fysieke belasting?</a:t>
            </a:r>
          </a:p>
          <a:p>
            <a:pPr lvl="1"/>
            <a:r>
              <a:rPr lang="nl-NL" dirty="0"/>
              <a:t>Hoe is het op je eigen werkplek?</a:t>
            </a:r>
          </a:p>
          <a:p>
            <a:pPr lvl="1"/>
            <a:r>
              <a:rPr lang="nl-NL" dirty="0"/>
              <a:t>Ken je voorbeelden die hebben geleid tot ziekte of arbeidsongeschiktheid?</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6</a:t>
            </a:fld>
            <a:endParaRPr lang="nl-NL"/>
          </a:p>
        </p:txBody>
      </p:sp>
    </p:spTree>
    <p:extLst>
      <p:ext uri="{BB962C8B-B14F-4D97-AF65-F5344CB8AC3E}">
        <p14:creationId xmlns:p14="http://schemas.microsoft.com/office/powerpoint/2010/main" val="72756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224" y="1409696"/>
            <a:ext cx="4536424" cy="3775311"/>
          </a:xfrm>
          <a:prstGeom prst="rect">
            <a:avLst/>
          </a:prstGeom>
        </p:spPr>
      </p:pic>
      <p:sp>
        <p:nvSpPr>
          <p:cNvPr id="2" name="Title 1"/>
          <p:cNvSpPr>
            <a:spLocks noGrp="1"/>
          </p:cNvSpPr>
          <p:nvPr>
            <p:ph type="title"/>
          </p:nvPr>
        </p:nvSpPr>
        <p:spPr/>
        <p:txBody>
          <a:bodyPr/>
          <a:lstStyle/>
          <a:p>
            <a:r>
              <a:rPr lang="nl-NL" dirty="0" smtClean="0"/>
              <a:t>Wat maakt tillen en dragen zwaar?</a:t>
            </a:r>
            <a:endParaRPr lang="nl-NL" dirty="0"/>
          </a:p>
        </p:txBody>
      </p:sp>
      <p:sp>
        <p:nvSpPr>
          <p:cNvPr id="3" name="Content Placeholder 2"/>
          <p:cNvSpPr>
            <a:spLocks noGrp="1"/>
          </p:cNvSpPr>
          <p:nvPr>
            <p:ph idx="1"/>
          </p:nvPr>
        </p:nvSpPr>
        <p:spPr>
          <a:xfrm>
            <a:off x="1641564" y="1810655"/>
            <a:ext cx="9721850" cy="3985706"/>
          </a:xfrm>
        </p:spPr>
        <p:txBody>
          <a:bodyPr/>
          <a:lstStyle/>
          <a:p>
            <a:pPr lvl="1"/>
            <a:r>
              <a:rPr lang="nl-NL" dirty="0" smtClean="0"/>
              <a:t>Gewicht</a:t>
            </a:r>
            <a:endParaRPr lang="nl-NL" dirty="0"/>
          </a:p>
          <a:p>
            <a:pPr lvl="1"/>
            <a:r>
              <a:rPr lang="nl-NL" dirty="0"/>
              <a:t>Aantal </a:t>
            </a:r>
            <a:r>
              <a:rPr lang="nl-NL" dirty="0" smtClean="0"/>
              <a:t>keer dat </a:t>
            </a:r>
            <a:r>
              <a:rPr lang="nl-NL" dirty="0"/>
              <a:t>je handeling verricht</a:t>
            </a:r>
          </a:p>
          <a:p>
            <a:pPr lvl="1"/>
            <a:r>
              <a:rPr lang="nl-NL" dirty="0"/>
              <a:t>Afstand tot je lichaam</a:t>
            </a:r>
          </a:p>
          <a:p>
            <a:pPr lvl="1"/>
            <a:r>
              <a:rPr lang="nl-NL" dirty="0"/>
              <a:t>Hoogte waarop je pakt en wegzet </a:t>
            </a:r>
          </a:p>
          <a:p>
            <a:pPr lvl="1"/>
            <a:r>
              <a:rPr lang="nl-NL" dirty="0"/>
              <a:t>Afstand </a:t>
            </a:r>
            <a:r>
              <a:rPr lang="nl-NL" dirty="0" smtClean="0"/>
              <a:t>van </a:t>
            </a:r>
            <a:r>
              <a:rPr lang="nl-NL" dirty="0"/>
              <a:t>verplaatsen (verticaal)</a:t>
            </a:r>
          </a:p>
          <a:p>
            <a:pPr lvl="1"/>
            <a:r>
              <a:rPr lang="nl-NL" dirty="0"/>
              <a:t>Gedraaide rug</a:t>
            </a:r>
          </a:p>
          <a:p>
            <a:pPr lvl="1"/>
            <a:r>
              <a:rPr lang="nl-NL" dirty="0"/>
              <a:t>Grip op het voorwerp</a:t>
            </a:r>
          </a:p>
          <a:p>
            <a:pPr lvl="1"/>
            <a:r>
              <a:rPr lang="nl-NL" dirty="0"/>
              <a:t>Afstand die je met een voorwerp moet lopen</a:t>
            </a:r>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7</a:t>
            </a:fld>
            <a:endParaRPr lang="nl-NL"/>
          </a:p>
        </p:txBody>
      </p:sp>
    </p:spTree>
    <p:extLst>
      <p:ext uri="{BB962C8B-B14F-4D97-AF65-F5344CB8AC3E}">
        <p14:creationId xmlns:p14="http://schemas.microsoft.com/office/powerpoint/2010/main" val="436547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Tips voor tillen en dragen</a:t>
            </a:r>
            <a:endParaRPr lang="nl-NL" dirty="0"/>
          </a:p>
        </p:txBody>
      </p:sp>
      <p:sp>
        <p:nvSpPr>
          <p:cNvPr id="3" name="Content Placeholder 2"/>
          <p:cNvSpPr>
            <a:spLocks noGrp="1"/>
          </p:cNvSpPr>
          <p:nvPr>
            <p:ph idx="1"/>
          </p:nvPr>
        </p:nvSpPr>
        <p:spPr>
          <a:xfrm>
            <a:off x="1641564" y="1810655"/>
            <a:ext cx="9721850" cy="4493538"/>
          </a:xfrm>
        </p:spPr>
        <p:txBody>
          <a:bodyPr/>
          <a:lstStyle/>
          <a:p>
            <a:pPr lvl="1"/>
            <a:r>
              <a:rPr lang="nl-NL" dirty="0"/>
              <a:t>Til of draag bij voorkeur </a:t>
            </a:r>
            <a:r>
              <a:rPr lang="nl-NL" dirty="0" smtClean="0"/>
              <a:t>niet, maar gebruik hulpmiddelen</a:t>
            </a:r>
            <a:endParaRPr lang="nl-NL" dirty="0"/>
          </a:p>
          <a:p>
            <a:pPr lvl="1"/>
            <a:r>
              <a:rPr lang="nl-NL" dirty="0"/>
              <a:t>Til niet te zwaar</a:t>
            </a:r>
          </a:p>
          <a:p>
            <a:pPr lvl="1"/>
            <a:r>
              <a:rPr lang="nl-NL" dirty="0"/>
              <a:t>Houd </a:t>
            </a:r>
            <a:r>
              <a:rPr lang="nl-NL" dirty="0" smtClean="0"/>
              <a:t>de last </a:t>
            </a:r>
            <a:r>
              <a:rPr lang="nl-NL" dirty="0"/>
              <a:t>zo dicht mogelijk bij </a:t>
            </a:r>
            <a:r>
              <a:rPr lang="nl-NL" dirty="0" smtClean="0"/>
              <a:t>je lichaam</a:t>
            </a:r>
            <a:endParaRPr lang="nl-NL" dirty="0"/>
          </a:p>
          <a:p>
            <a:pPr lvl="1"/>
            <a:r>
              <a:rPr lang="nl-NL" dirty="0"/>
              <a:t>Houd </a:t>
            </a:r>
            <a:r>
              <a:rPr lang="nl-NL" dirty="0" smtClean="0"/>
              <a:t>de last </a:t>
            </a:r>
            <a:r>
              <a:rPr lang="nl-NL" dirty="0"/>
              <a:t>recht voor </a:t>
            </a:r>
            <a:r>
              <a:rPr lang="nl-NL" dirty="0" smtClean="0"/>
              <a:t>je lichaam</a:t>
            </a:r>
            <a:endParaRPr lang="nl-NL" dirty="0"/>
          </a:p>
          <a:p>
            <a:pPr lvl="1"/>
            <a:r>
              <a:rPr lang="nl-NL" dirty="0"/>
              <a:t>Pak op en zet neer tussen heup- en schouderhoogte</a:t>
            </a:r>
          </a:p>
          <a:p>
            <a:pPr lvl="1"/>
            <a:r>
              <a:rPr lang="nl-NL" dirty="0"/>
              <a:t>Loop weinig of niet met een last</a:t>
            </a:r>
          </a:p>
          <a:p>
            <a:pPr lvl="1"/>
            <a:r>
              <a:rPr lang="nl-NL" dirty="0"/>
              <a:t>Zorg voor een goede grip</a:t>
            </a:r>
          </a:p>
          <a:p>
            <a:pPr lvl="1"/>
            <a:r>
              <a:rPr lang="nl-NL" dirty="0"/>
              <a:t>Til </a:t>
            </a:r>
            <a:r>
              <a:rPr lang="nl-NL" dirty="0" smtClean="0"/>
              <a:t>rustig en </a:t>
            </a:r>
            <a:r>
              <a:rPr lang="nl-NL" dirty="0"/>
              <a:t>niet gehaast</a:t>
            </a:r>
          </a:p>
          <a:p>
            <a:pPr lvl="1"/>
            <a:r>
              <a:rPr lang="nl-NL" dirty="0" smtClean="0"/>
              <a:t>Houd je </a:t>
            </a:r>
            <a:r>
              <a:rPr lang="nl-NL" dirty="0"/>
              <a:t>lichaam </a:t>
            </a:r>
            <a:r>
              <a:rPr lang="nl-NL" dirty="0" smtClean="0"/>
              <a:t>fit</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8</a:t>
            </a:fld>
            <a:endParaRPr lang="nl-NL"/>
          </a:p>
        </p:txBody>
      </p:sp>
    </p:spTree>
    <p:extLst>
      <p:ext uri="{BB962C8B-B14F-4D97-AF65-F5344CB8AC3E}">
        <p14:creationId xmlns:p14="http://schemas.microsoft.com/office/powerpoint/2010/main" val="804534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Vuistregels voor tillen en dragen</a:t>
            </a:r>
            <a:endParaRPr lang="nl-NL" dirty="0"/>
          </a:p>
        </p:txBody>
      </p:sp>
      <p:sp>
        <p:nvSpPr>
          <p:cNvPr id="3" name="Content Placeholder 2"/>
          <p:cNvSpPr>
            <a:spLocks noGrp="1"/>
          </p:cNvSpPr>
          <p:nvPr>
            <p:ph idx="1"/>
          </p:nvPr>
        </p:nvSpPr>
        <p:spPr>
          <a:xfrm>
            <a:off x="1641564" y="1810655"/>
            <a:ext cx="9721850" cy="2462213"/>
          </a:xfrm>
        </p:spPr>
        <p:txBody>
          <a:bodyPr/>
          <a:lstStyle/>
          <a:p>
            <a:pPr lvl="1"/>
            <a:r>
              <a:rPr lang="nl-NL" dirty="0" smtClean="0"/>
              <a:t>Til maximaal </a:t>
            </a:r>
            <a:r>
              <a:rPr lang="nl-NL" dirty="0"/>
              <a:t>25 kg</a:t>
            </a:r>
          </a:p>
          <a:p>
            <a:pPr lvl="1"/>
            <a:r>
              <a:rPr lang="nl-NL" dirty="0" smtClean="0"/>
              <a:t>Ga uit van een lager </a:t>
            </a:r>
            <a:r>
              <a:rPr lang="nl-NL" dirty="0"/>
              <a:t>maximaal gewicht </a:t>
            </a:r>
            <a:r>
              <a:rPr lang="nl-NL" dirty="0" smtClean="0"/>
              <a:t>wanneer je vaker tilt</a:t>
            </a:r>
            <a:endParaRPr lang="nl-NL" dirty="0"/>
          </a:p>
          <a:p>
            <a:pPr lvl="1"/>
            <a:r>
              <a:rPr lang="nl-NL" dirty="0" smtClean="0"/>
              <a:t>Til niet </a:t>
            </a:r>
            <a:r>
              <a:rPr lang="nl-NL" dirty="0"/>
              <a:t>boven schouderhoogte</a:t>
            </a:r>
          </a:p>
          <a:p>
            <a:pPr lvl="1"/>
            <a:r>
              <a:rPr lang="nl-NL" dirty="0" smtClean="0"/>
              <a:t>Voorkom tillen </a:t>
            </a:r>
            <a:r>
              <a:rPr lang="nl-NL" dirty="0"/>
              <a:t>onder </a:t>
            </a:r>
            <a:r>
              <a:rPr lang="nl-NL" dirty="0" smtClean="0"/>
              <a:t>kniehoogte</a:t>
            </a:r>
            <a:endParaRPr lang="nl-NL" dirty="0"/>
          </a:p>
          <a:p>
            <a:pPr lvl="1"/>
            <a:r>
              <a:rPr lang="nl-NL" dirty="0" smtClean="0"/>
              <a:t>Draag maximaal </a:t>
            </a:r>
            <a:r>
              <a:rPr lang="nl-NL" dirty="0"/>
              <a:t>10 kg </a:t>
            </a:r>
            <a:r>
              <a:rPr lang="nl-NL" dirty="0" smtClean="0"/>
              <a:t>wanneer je lopend verplaatst</a:t>
            </a:r>
            <a:endParaRPr lang="nl-NL" dirty="0"/>
          </a:p>
        </p:txBody>
      </p:sp>
      <p:sp>
        <p:nvSpPr>
          <p:cNvPr id="4" name="Tijdelijke aanduiding voor dianummer 4"/>
          <p:cNvSpPr>
            <a:spLocks noGrp="1"/>
          </p:cNvSpPr>
          <p:nvPr>
            <p:ph type="sldNum" sz="quarter" idx="12"/>
          </p:nvPr>
        </p:nvSpPr>
        <p:spPr>
          <a:xfrm>
            <a:off x="9324975" y="6356350"/>
            <a:ext cx="2743200" cy="365125"/>
          </a:xfrm>
        </p:spPr>
        <p:txBody>
          <a:bodyPr/>
          <a:lstStyle/>
          <a:p>
            <a:fld id="{AD6BCF77-3B20-4D4A-83E1-E3DF06597599}" type="slidenum">
              <a:rPr lang="nl-NL" smtClean="0"/>
              <a:t>9</a:t>
            </a:fld>
            <a:endParaRPr lang="nl-NL"/>
          </a:p>
        </p:txBody>
      </p:sp>
    </p:spTree>
    <p:extLst>
      <p:ext uri="{BB962C8B-B14F-4D97-AF65-F5344CB8AC3E}">
        <p14:creationId xmlns:p14="http://schemas.microsoft.com/office/powerpoint/2010/main" val="727859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SSVV kleuren">
      <a:dk1>
        <a:sysClr val="windowText" lastClr="000000"/>
      </a:dk1>
      <a:lt1>
        <a:sysClr val="window" lastClr="FFFFFF"/>
      </a:lt1>
      <a:dk2>
        <a:srgbClr val="00454F"/>
      </a:dk2>
      <a:lt2>
        <a:srgbClr val="E7E6E6"/>
      </a:lt2>
      <a:accent1>
        <a:srgbClr val="00AEC3"/>
      </a:accent1>
      <a:accent2>
        <a:srgbClr val="F06600"/>
      </a:accent2>
      <a:accent3>
        <a:srgbClr val="3FA535"/>
      </a:accent3>
      <a:accent4>
        <a:srgbClr val="85F0FF"/>
      </a:accent4>
      <a:accent5>
        <a:srgbClr val="FFCAA3"/>
      </a:accent5>
      <a:accent6>
        <a:srgbClr val="ADE3A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VV Powerpoint template_v7" id="{2E678F32-59A8-154E-B316-8F75643783C6}" vid="{C7F95EBF-B4F7-E047-A01A-41C64928820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SSVV Powerpoint template_v8</Template>
  <TotalTime>4</TotalTime>
  <Words>1717</Words>
  <Application>Microsoft Macintosh PowerPoint</Application>
  <PresentationFormat>Breedbeeld</PresentationFormat>
  <Paragraphs>222</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Times New Roman</vt:lpstr>
      <vt:lpstr>Office-thema</vt:lpstr>
      <vt:lpstr>Toolbox Fysieke belasting</vt:lpstr>
      <vt:lpstr>Cijfers en ongevallen</vt:lpstr>
      <vt:lpstr>Inhoud</vt:lpstr>
      <vt:lpstr>Vormen van lichamelijke belasting</vt:lpstr>
      <vt:lpstr>Waar zitten de risico’s?</vt:lpstr>
      <vt:lpstr>Voorbeelden uit je werkomgeving</vt:lpstr>
      <vt:lpstr>Wat maakt tillen en dragen zwaar?</vt:lpstr>
      <vt:lpstr>Tips voor tillen en dragen</vt:lpstr>
      <vt:lpstr>Vuistregels voor tillen en dragen</vt:lpstr>
      <vt:lpstr>Wat maakt duwen en trekken zwaar?</vt:lpstr>
      <vt:lpstr>Tips voor duwen en trekken</vt:lpstr>
      <vt:lpstr>Wat zijn ongunstige werkhoudingen?</vt:lpstr>
      <vt:lpstr>Tips voor werkhoudingen</vt:lpstr>
      <vt:lpstr>Repeterende bewegingen</vt:lpstr>
      <vt:lpstr>Tips voor repeterende bewegingen</vt:lpstr>
      <vt:lpstr>Wat kunnen we beter doen?</vt:lpstr>
      <vt:lpstr>Wat kun je zelf doen?</vt:lpstr>
      <vt:lpstr>Wat kunnen we beter doen?</vt:lpstr>
      <vt:lpstr>Afspraken maken over gezond werken</vt:lpstr>
      <vt:lpstr>Dankjewel voor het meedenken over dit belangrijke onderwerp!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Toolbox Fysieke belasting</dc:title>
  <dc:creator>Pieter van Hofwegen</dc:creator>
  <cp:lastModifiedBy>Pieter van Hofwegen</cp:lastModifiedBy>
  <cp:revision>1</cp:revision>
  <dcterms:created xsi:type="dcterms:W3CDTF">2018-06-25T12:53:56Z</dcterms:created>
  <dcterms:modified xsi:type="dcterms:W3CDTF">2018-06-25T12:58:45Z</dcterms:modified>
</cp:coreProperties>
</file>